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725" r:id="rId3"/>
    <p:sldMasterId id="2147483833" r:id="rId4"/>
  </p:sldMasterIdLst>
  <p:notesMasterIdLst>
    <p:notesMasterId r:id="rId34"/>
  </p:notesMasterIdLst>
  <p:handoutMasterIdLst>
    <p:handoutMasterId r:id="rId35"/>
  </p:handoutMasterIdLst>
  <p:sldIdLst>
    <p:sldId id="257" r:id="rId5"/>
    <p:sldId id="269" r:id="rId6"/>
    <p:sldId id="259" r:id="rId7"/>
    <p:sldId id="275" r:id="rId8"/>
    <p:sldId id="276" r:id="rId9"/>
    <p:sldId id="278" r:id="rId10"/>
    <p:sldId id="279" r:id="rId11"/>
    <p:sldId id="280" r:id="rId12"/>
    <p:sldId id="281" r:id="rId13"/>
    <p:sldId id="282" r:id="rId14"/>
    <p:sldId id="283" r:id="rId15"/>
    <p:sldId id="284" r:id="rId16"/>
    <p:sldId id="270" r:id="rId17"/>
    <p:sldId id="285" r:id="rId18"/>
    <p:sldId id="286" r:id="rId19"/>
    <p:sldId id="287" r:id="rId20"/>
    <p:sldId id="288" r:id="rId21"/>
    <p:sldId id="289" r:id="rId22"/>
    <p:sldId id="294" r:id="rId23"/>
    <p:sldId id="295" r:id="rId24"/>
    <p:sldId id="296" r:id="rId25"/>
    <p:sldId id="297" r:id="rId26"/>
    <p:sldId id="298" r:id="rId27"/>
    <p:sldId id="299" r:id="rId28"/>
    <p:sldId id="300" r:id="rId29"/>
    <p:sldId id="290" r:id="rId30"/>
    <p:sldId id="291" r:id="rId31"/>
    <p:sldId id="292" r:id="rId32"/>
    <p:sldId id="293" r:id="rId3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7" autoAdjust="0"/>
    <p:restoredTop sz="94706" autoAdjust="0"/>
  </p:normalViewPr>
  <p:slideViewPr>
    <p:cSldViewPr>
      <p:cViewPr varScale="1">
        <p:scale>
          <a:sx n="68" d="100"/>
          <a:sy n="68" d="100"/>
        </p:scale>
        <p:origin x="32" y="92"/>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5/15/2025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5/15/2025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8" name="Parallelogram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tx1"/>
              </a:solidFill>
            </a:endParaRPr>
          </a:p>
        </p:txBody>
      </p:sp>
      <p:sp>
        <p:nvSpPr>
          <p:cNvPr id="2" name="Title 1"/>
          <p:cNvSpPr>
            <a:spLocks noGrp="1"/>
          </p:cNvSpPr>
          <p:nvPr>
            <p:ph type="ctrTitle"/>
          </p:nvPr>
        </p:nvSpPr>
        <p:spPr bwMode="white">
          <a:xfrm>
            <a:off x="1522413" y="914400"/>
            <a:ext cx="9144000" cy="3505200"/>
          </a:xfrm>
        </p:spPr>
        <p:txBody>
          <a:bodyPr>
            <a:noAutofit/>
          </a:bodyPr>
          <a:lstStyle>
            <a:lvl1pPr>
              <a:defRPr sz="72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bwMode="white">
          <a:xfrm>
            <a:off x="1522413" y="4495800"/>
            <a:ext cx="8229600" cy="1066800"/>
          </a:xfrm>
        </p:spPr>
        <p:txBody>
          <a:bodyPr>
            <a:normAutofit/>
          </a:bodyPr>
          <a:lstStyle>
            <a:lvl1pPr marL="0" indent="0" algn="l">
              <a:spcBef>
                <a:spcPts val="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9675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52229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5752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88825"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6675" y="2404534"/>
            <a:ext cx="7764913" cy="1646302"/>
          </a:xfrm>
        </p:spPr>
        <p:txBody>
          <a:bodyPr anchor="b">
            <a:noAutofit/>
          </a:bodyPr>
          <a:lstStyle>
            <a:lvl1pPr algn="r">
              <a:defRPr sz="5398">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
        <p:nvSpPr>
          <p:cNvPr id="18" name="Parallelogram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tx1"/>
              </a:solidFill>
            </a:endParaRPr>
          </a:p>
        </p:txBody>
      </p:sp>
    </p:spTree>
    <p:extLst>
      <p:ext uri="{BB962C8B-B14F-4D97-AF65-F5344CB8AC3E}">
        <p14:creationId xmlns:p14="http://schemas.microsoft.com/office/powerpoint/2010/main" val="298095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5820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19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5162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158" y="2160589"/>
            <a:ext cx="418294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8645" y="2160590"/>
            <a:ext cx="418294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51101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829175-527E-46A3-863C-1BB1F163B849}" type="datetimeFigureOut">
              <a:rPr lang="en-US" smtClean="0"/>
              <a:t>5/15/2025</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72158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829175-527E-46A3-863C-1BB1F163B849}" type="datetimeFigureOut">
              <a:rPr lang="en-US" smtClean="0"/>
              <a:t>5/15/2025</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80293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29175-527E-46A3-863C-1BB1F163B849}" type="datetimeFigureOut">
              <a:rPr lang="en-US" smtClean="0"/>
              <a:t>5/15/2025</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58218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1999"/>
            </a:lvl1pPr>
          </a:lstStyle>
          <a:p>
            <a:r>
              <a:rPr lang="en-US" smtClean="0"/>
              <a:t>Click to edit Master title style</a:t>
            </a:r>
            <a:endParaRPr lang="en-US" dirty="0"/>
          </a:p>
        </p:txBody>
      </p:sp>
      <p:sp>
        <p:nvSpPr>
          <p:cNvPr id="3" name="Content Placeholder 2"/>
          <p:cNvSpPr>
            <a:spLocks noGrp="1"/>
          </p:cNvSpPr>
          <p:nvPr>
            <p:ph idx="1"/>
          </p:nvPr>
        </p:nvSpPr>
        <p:spPr>
          <a:xfrm>
            <a:off x="4759222" y="514925"/>
            <a:ext cx="451236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14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53245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2733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1696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43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774609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
        <p:nvSpPr>
          <p:cNvPr id="20" name="TextBox 19"/>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latin typeface="Arial"/>
              </a:rPr>
              <a:t>”</a:t>
            </a:r>
            <a:endParaRPr lang="en-US" sz="1799" dirty="0">
              <a:solidFill>
                <a:schemeClr val="accent1">
                  <a:lumMod val="60000"/>
                  <a:lumOff val="40000"/>
                </a:schemeClr>
              </a:solidFill>
              <a:latin typeface="Arial"/>
            </a:endParaRPr>
          </a:p>
        </p:txBody>
      </p:sp>
    </p:spTree>
    <p:extLst>
      <p:ext uri="{BB962C8B-B14F-4D97-AF65-F5344CB8AC3E}">
        <p14:creationId xmlns:p14="http://schemas.microsoft.com/office/powerpoint/2010/main" val="2037622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43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31454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tx1">
                    <a:lumMod val="75000"/>
                    <a:lumOff val="25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
        <p:nvSpPr>
          <p:cNvPr id="24" name="TextBox 23"/>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17351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4399"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4058646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4506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2534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2"/>
            <a:ext cx="12188825"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398"/>
            </a:lvl1pPr>
          </a:lstStyle>
          <a:p>
            <a:r>
              <a:rPr lang="en-US" smtClean="0"/>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accent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6634" y="1792263"/>
            <a:ext cx="990599" cy="304720"/>
          </a:xfrm>
        </p:spPr>
        <p:txBody>
          <a:bodyPr anchor="t"/>
          <a:lstStyle>
            <a:lvl1pPr algn="l">
              <a:defRPr b="0" i="0">
                <a:solidFill>
                  <a:schemeClr val="bg1"/>
                </a:solidFill>
              </a:defRPr>
            </a:lvl1p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a:xfrm rot="5400000">
            <a:off x="8956757" y="3226860"/>
            <a:ext cx="3859795" cy="304722"/>
          </a:xfrm>
        </p:spPr>
        <p:txBody>
          <a:bodyPr/>
          <a:lstStyle>
            <a:lvl1pPr>
              <a:defRPr b="0" i="0">
                <a:solidFill>
                  <a:schemeClr val="bg1"/>
                </a:solidFill>
              </a:defRPr>
            </a:lvl1pPr>
          </a:lstStyle>
          <a:p>
            <a:r>
              <a:rPr lang="en-US" smtClean="0"/>
              <a:t>Add a footer</a:t>
            </a:r>
            <a:endParaRPr lang="en-US" dirty="0"/>
          </a:p>
        </p:txBody>
      </p:sp>
      <p:sp>
        <p:nvSpPr>
          <p:cNvPr id="10" name="Rectangle 9"/>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48313" y="292609"/>
            <a:ext cx="837981" cy="767687"/>
          </a:xfrm>
        </p:spPr>
        <p:txBody>
          <a:bodyPr/>
          <a:lstStyle>
            <a:lvl1pPr>
              <a:defRPr sz="2799" b="0" i="0">
                <a:latin typeface="+mj-lt"/>
              </a:defRPr>
            </a:lvl1pPr>
          </a:lstStyle>
          <a:p>
            <a:fld id="{E5137D0E-4A4F-4307-8994-C1891D747D59}" type="slidenum">
              <a:rPr lang="en-US" smtClean="0"/>
              <a:t>‹#›</a:t>
            </a:fld>
            <a:endParaRPr lang="en-US"/>
          </a:p>
        </p:txBody>
      </p:sp>
      <p:sp>
        <p:nvSpPr>
          <p:cNvPr id="17" name="Parallelogram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tx1"/>
              </a:solidFill>
            </a:endParaRPr>
          </a:p>
        </p:txBody>
      </p:sp>
    </p:spTree>
    <p:extLst>
      <p:ext uri="{BB962C8B-B14F-4D97-AF65-F5344CB8AC3E}">
        <p14:creationId xmlns:p14="http://schemas.microsoft.com/office/powerpoint/2010/main" val="22666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134209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213" y="2514601"/>
            <a:ext cx="9144000" cy="2819400"/>
          </a:xfrm>
        </p:spPr>
        <p:txBody>
          <a:bodyPr anchor="b">
            <a:noAutofit/>
          </a:bodyPr>
          <a:lstStyle>
            <a:lvl1pPr algn="l">
              <a:defRPr sz="6600" b="0" i="0" cap="none" baseline="0"/>
            </a:lvl1pPr>
          </a:lstStyle>
          <a:p>
            <a:r>
              <a:rPr lang="en-US" smtClean="0"/>
              <a:t>Click to edit Master title style</a:t>
            </a:r>
            <a:endParaRPr/>
          </a:p>
        </p:txBody>
      </p:sp>
      <p:sp>
        <p:nvSpPr>
          <p:cNvPr id="3" name="Text Placeholder 2"/>
          <p:cNvSpPr>
            <a:spLocks noGrp="1"/>
          </p:cNvSpPr>
          <p:nvPr>
            <p:ph type="body" idx="1"/>
          </p:nvPr>
        </p:nvSpPr>
        <p:spPr>
          <a:xfrm>
            <a:off x="1065212"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1517950" y="6327648"/>
            <a:ext cx="6862462" cy="273049"/>
          </a:xfrm>
        </p:spPr>
        <p:txBody>
          <a:bodyPr/>
          <a:lstStyle/>
          <a:p>
            <a:r>
              <a:rPr lang="en-US" dirty="0"/>
              <a:t>Add a footer</a:t>
            </a:r>
          </a:p>
        </p:txBody>
      </p:sp>
      <p:sp>
        <p:nvSpPr>
          <p:cNvPr id="4" name="Date Placeholder 3"/>
          <p:cNvSpPr>
            <a:spLocks noGrp="1"/>
          </p:cNvSpPr>
          <p:nvPr>
            <p:ph type="dt" sz="half" idx="10"/>
          </p:nvPr>
        </p:nvSpPr>
        <p:spPr>
          <a:xfrm>
            <a:off x="8609012" y="6327648"/>
            <a:ext cx="1320059" cy="273049"/>
          </a:xfrm>
        </p:spPr>
        <p:txBody>
          <a:bodyPr/>
          <a:lstStyle/>
          <a:p>
            <a:fld id="{83829175-527E-46A3-863C-1BB1F163B849}" type="datetimeFigureOut">
              <a:rPr lang="en-US" smtClean="0"/>
              <a:t>5/15/2025</a:t>
            </a:fld>
            <a:endParaRPr lang="en-US" dirty="0"/>
          </a:p>
        </p:txBody>
      </p:sp>
      <p:sp>
        <p:nvSpPr>
          <p:cNvPr id="6" name="Slide Number Placeholder 5"/>
          <p:cNvSpPr>
            <a:spLocks noGrp="1"/>
          </p:cNvSpPr>
          <p:nvPr>
            <p:ph type="sldNum" sz="quarter" idx="12"/>
          </p:nvPr>
        </p:nvSpPr>
        <p:spPr>
          <a:xfrm>
            <a:off x="10133012" y="6327648"/>
            <a:ext cx="990601" cy="273049"/>
          </a:xfrm>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169015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2"/>
            <a:ext cx="12188825"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6" y="2677645"/>
            <a:ext cx="4349890" cy="2283824"/>
          </a:xfrm>
        </p:spPr>
        <p:txBody>
          <a:bodyPr anchor="ctr"/>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3763" y="2677645"/>
            <a:ext cx="3754401" cy="2283823"/>
          </a:xfrm>
        </p:spPr>
        <p:txBody>
          <a:bodyPr anchor="ctr"/>
          <a:lstStyle>
            <a:lvl1pPr marL="0" indent="0" algn="l">
              <a:buNone/>
              <a:defRPr sz="1999" cap="all">
                <a:solidFill>
                  <a:schemeClr val="accent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15" name="Rectangle 14"/>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69547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42917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7094" y="3179763"/>
            <a:ext cx="4823902"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829175-527E-46A3-863C-1BB1F163B849}" type="datetimeFigureOut">
              <a:rPr lang="en-US" smtClean="0"/>
              <a:t>5/15/2025</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117915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829175-527E-46A3-863C-1BB1F163B849}" type="datetimeFigureOut">
              <a:rPr lang="en-US" smtClean="0"/>
              <a:t>5/15/2025</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61105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29175-527E-46A3-863C-1BB1F163B849}" type="datetimeFigureOut">
              <a:rPr lang="en-US" smtClean="0"/>
              <a:t>5/15/2025</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83850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2"/>
            <a:ext cx="12188825"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2" cy="1600200"/>
          </a:xfrm>
        </p:spPr>
        <p:txBody>
          <a:bodyPr anchor="b"/>
          <a:lstStyle>
            <a:lvl1pPr algn="l">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5779641" y="1447800"/>
            <a:ext cx="5188713"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654" y="2895601"/>
            <a:ext cx="2792431" cy="3129279"/>
          </a:xfrm>
        </p:spPr>
        <p:txBody>
          <a:bodyPr/>
          <a:lstStyle>
            <a:lvl1pPr marL="0" indent="0">
              <a:buNone/>
              <a:defRPr sz="1400">
                <a:solidFill>
                  <a:schemeClr val="accent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15" name="Rectangle 14"/>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412510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2"/>
            <a:ext cx="12188825"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606" y="1693332"/>
            <a:ext cx="3859255" cy="1735668"/>
          </a:xfrm>
        </p:spPr>
        <p:txBody>
          <a:bodyPr anchor="b">
            <a:normAutofit/>
          </a:bodyPr>
          <a:lstStyle>
            <a:lvl1pPr algn="l">
              <a:defRPr sz="35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654" y="3657600"/>
            <a:ext cx="3858207" cy="1371600"/>
          </a:xfrm>
        </p:spPr>
        <p:txBody>
          <a:bodyPr>
            <a:normAutofit/>
          </a:bodyPr>
          <a:lstStyle>
            <a:lvl1pPr marL="0" indent="0">
              <a:buNone/>
              <a:defRPr sz="1400">
                <a:solidFill>
                  <a:schemeClr val="accent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67381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2"/>
            <a:ext cx="12188825"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6" y="4966674"/>
            <a:ext cx="8823359" cy="566738"/>
          </a:xfrm>
        </p:spPr>
        <p:txBody>
          <a:bodyPr anchor="b">
            <a:normAutofit/>
          </a:bodyPr>
          <a:lstStyle>
            <a:lvl1pPr algn="l">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654" y="685800"/>
            <a:ext cx="882336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655" y="5536665"/>
            <a:ext cx="8823358" cy="493712"/>
          </a:xfrm>
        </p:spPr>
        <p:txBody>
          <a:bodyPr>
            <a:normAutofit/>
          </a:bodyPr>
          <a:lstStyle>
            <a:lvl1pPr marL="0" indent="0">
              <a:buNone/>
              <a:defRPr sz="1200">
                <a:solidFill>
                  <a:schemeClr val="accent1"/>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68606344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2"/>
            <a:ext cx="12188825"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063416"/>
            <a:ext cx="8823361" cy="1379755"/>
          </a:xfrm>
        </p:spPr>
        <p:txBody>
          <a:bodyPr/>
          <a:lstStyle>
            <a:lvl1pPr>
              <a:defRPr sz="3999"/>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81522631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2"/>
            <a:ext cx="12188825"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6907" y="2631815"/>
            <a:ext cx="801703"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597" dirty="0"/>
              <a:t>”</a:t>
            </a:r>
          </a:p>
        </p:txBody>
      </p:sp>
      <p:sp>
        <p:nvSpPr>
          <p:cNvPr id="9" name="TextBox 8"/>
          <p:cNvSpPr txBox="1"/>
          <p:nvPr/>
        </p:nvSpPr>
        <p:spPr>
          <a:xfrm>
            <a:off x="898061" y="591093"/>
            <a:ext cx="801703"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597" dirty="0"/>
              <a:t>“</a:t>
            </a:r>
          </a:p>
        </p:txBody>
      </p:sp>
      <p:sp>
        <p:nvSpPr>
          <p:cNvPr id="2" name="Title 1"/>
          <p:cNvSpPr>
            <a:spLocks noGrp="1"/>
          </p:cNvSpPr>
          <p:nvPr>
            <p:ph type="title"/>
          </p:nvPr>
        </p:nvSpPr>
        <p:spPr>
          <a:xfrm>
            <a:off x="1581466" y="980518"/>
            <a:ext cx="8451704" cy="2698249"/>
          </a:xfrm>
        </p:spPr>
        <p:txBody>
          <a:bodyPr/>
          <a:lstStyle>
            <a:lvl1pPr>
              <a:defRPr sz="3999"/>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438" y="3678766"/>
            <a:ext cx="7723760" cy="342174"/>
          </a:xfrm>
        </p:spPr>
        <p:txBody>
          <a:bodyPr anchor="t">
            <a:normAutofit/>
          </a:bodyPr>
          <a:lstStyle>
            <a:lvl1pPr marL="0" indent="0">
              <a:buNone/>
              <a:defRPr lang="en-US" sz="1400" b="0" i="0" kern="1200" cap="small" dirty="0">
                <a:solidFill>
                  <a:schemeClr val="accent1"/>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32" name="Rectangle 31"/>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1984417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9601200"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1065212"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018210"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288629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p15:clr>
            <a:srgbClr val="FBAE40"/>
          </p15:clr>
        </p15:guide>
        <p15:guide id="1" pos="67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2"/>
            <a:ext cx="12188825"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39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654" y="5033068"/>
            <a:ext cx="8823361" cy="860400"/>
          </a:xfrm>
        </p:spPr>
        <p:txBody>
          <a:bodyPr anchor="t"/>
          <a:lstStyle>
            <a:lvl1pPr marL="0" indent="0" algn="l">
              <a:buNone/>
              <a:defRPr sz="1999" cap="none">
                <a:solidFill>
                  <a:schemeClr val="accent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12" name="Rectangle 11"/>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5950886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3" name="Text Placeholder 2"/>
          <p:cNvSpPr>
            <a:spLocks noGrp="1"/>
          </p:cNvSpPr>
          <p:nvPr>
            <p:ph type="body" idx="1"/>
          </p:nvPr>
        </p:nvSpPr>
        <p:spPr>
          <a:xfrm>
            <a:off x="1154653" y="2617299"/>
            <a:ext cx="3128353"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653" y="3193561"/>
            <a:ext cx="3128353" cy="283349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1546" y="2603502"/>
            <a:ext cx="3144561"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1546" y="3193562"/>
            <a:ext cx="3144561" cy="283349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4647" y="2617300"/>
            <a:ext cx="3160206" cy="576261"/>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4647" y="3193562"/>
            <a:ext cx="3163895" cy="28334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cxnSp>
        <p:nvCxnSpPr>
          <p:cNvPr id="22" name="Straight Connector 21"/>
          <p:cNvCxnSpPr/>
          <p:nvPr/>
        </p:nvCxnSpPr>
        <p:spPr>
          <a:xfrm>
            <a:off x="4402824"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0377" y="2569634"/>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829175-527E-46A3-863C-1BB1F163B849}" type="datetimeFigureOut">
              <a:rPr lang="en-US" smtClean="0"/>
              <a:pPr/>
              <a:t>5/15/2025</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80100773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smtClean="0"/>
              <a:t>Click to edit Master title style</a:t>
            </a:r>
            <a:endParaRPr lang="en-US" dirty="0"/>
          </a:p>
        </p:txBody>
      </p:sp>
      <p:sp>
        <p:nvSpPr>
          <p:cNvPr id="3" name="Text Placeholder 2"/>
          <p:cNvSpPr>
            <a:spLocks noGrp="1"/>
          </p:cNvSpPr>
          <p:nvPr>
            <p:ph type="body" idx="1"/>
          </p:nvPr>
        </p:nvSpPr>
        <p:spPr>
          <a:xfrm>
            <a:off x="1154652" y="4532845"/>
            <a:ext cx="3049645"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2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653" y="5109108"/>
            <a:ext cx="3049643" cy="91794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1346" y="4532846"/>
            <a:ext cx="3045973" cy="651156"/>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7227" y="2603500"/>
            <a:ext cx="2690540"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7675" y="5184002"/>
            <a:ext cx="3049644" cy="84305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1355" y="4532847"/>
            <a:ext cx="3049644" cy="651154"/>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1355" y="5184001"/>
            <a:ext cx="3049643" cy="843054"/>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cxnSp>
        <p:nvCxnSpPr>
          <p:cNvPr id="17" name="Straight Connector 16"/>
          <p:cNvCxnSpPr/>
          <p:nvPr/>
        </p:nvCxnSpPr>
        <p:spPr>
          <a:xfrm>
            <a:off x="4387010"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99873"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3829175-527E-46A3-863C-1BB1F163B849}" type="datetimeFigureOut">
              <a:rPr lang="en-US" smtClean="0"/>
              <a:pPr/>
              <a:t>5/15/2025</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317028077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2" y="973668"/>
            <a:ext cx="8823362"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69272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2"/>
            <a:ext cx="12188825"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4523" y="1278468"/>
            <a:ext cx="1413565"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653" y="1278468"/>
            <a:ext cx="6245919"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424663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0" y="0"/>
            <a:ext cx="12227975"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1697" y="1871132"/>
            <a:ext cx="6813894" cy="1515533"/>
          </a:xfrm>
        </p:spPr>
        <p:txBody>
          <a:bodyPr anchor="b">
            <a:noAutofit/>
          </a:bodyPr>
          <a:lstStyle>
            <a:lvl1pPr algn="ctr">
              <a:defRPr sz="5398">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1697" y="3657597"/>
            <a:ext cx="6813894" cy="1320802"/>
          </a:xfrm>
        </p:spPr>
        <p:txBody>
          <a:bodyPr anchor="t">
            <a:normAutofit/>
          </a:bodyPr>
          <a:lstStyle>
            <a:lvl1pPr marL="0" indent="0" algn="ct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1154" y="5037663"/>
            <a:ext cx="897233" cy="279400"/>
          </a:xfrm>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a:xfrm>
            <a:off x="2691696" y="5037663"/>
            <a:ext cx="5213277" cy="279400"/>
          </a:xfrm>
        </p:spPr>
        <p:txBody>
          <a:bodyPr/>
          <a:lstStyle/>
          <a:p>
            <a:r>
              <a:rPr lang="en-US" smtClean="0"/>
              <a:t>Add a footer</a:t>
            </a:r>
            <a:endParaRPr lang="en-US" dirty="0"/>
          </a:p>
        </p:txBody>
      </p:sp>
      <p:sp>
        <p:nvSpPr>
          <p:cNvPr id="6" name="Slide Number Placeholder 5"/>
          <p:cNvSpPr>
            <a:spLocks noGrp="1"/>
          </p:cNvSpPr>
          <p:nvPr>
            <p:ph type="sldNum" sz="quarter" idx="12"/>
          </p:nvPr>
        </p:nvSpPr>
        <p:spPr>
          <a:xfrm>
            <a:off x="8954568" y="5037663"/>
            <a:ext cx="551023" cy="279400"/>
          </a:xfrm>
        </p:spPr>
        <p:txBody>
          <a:bodyPr/>
          <a:lstStyle/>
          <a:p>
            <a:fld id="{E5137D0E-4A4F-4307-8994-C1891D747D59}" type="slidenum">
              <a:rPr lang="en-US" smtClean="0"/>
              <a:t>‹#›</a:t>
            </a:fld>
            <a:endParaRPr lang="en-US"/>
          </a:p>
        </p:txBody>
      </p:sp>
      <p:cxnSp>
        <p:nvCxnSpPr>
          <p:cNvPr id="15" name="Straight Connector 14"/>
          <p:cNvCxnSpPr/>
          <p:nvPr/>
        </p:nvCxnSpPr>
        <p:spPr>
          <a:xfrm>
            <a:off x="2691698" y="3522131"/>
            <a:ext cx="6813893"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Parallelogram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tx1"/>
              </a:solidFill>
            </a:endParaRPr>
          </a:p>
        </p:txBody>
      </p:sp>
    </p:spTree>
    <p:extLst>
      <p:ext uri="{BB962C8B-B14F-4D97-AF65-F5344CB8AC3E}">
        <p14:creationId xmlns:p14="http://schemas.microsoft.com/office/powerpoint/2010/main" val="30906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12189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4544" y="1752606"/>
            <a:ext cx="8156563" cy="1822514"/>
          </a:xfrm>
        </p:spPr>
        <p:txBody>
          <a:bodyPr anchor="b">
            <a:normAutofit/>
          </a:bodyPr>
          <a:lstStyle>
            <a:lvl1pPr algn="ctr">
              <a:defRPr sz="43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4542" y="3846052"/>
            <a:ext cx="8156565" cy="954547"/>
          </a:xfrm>
        </p:spPr>
        <p:txBody>
          <a:bodyPr anchor="t">
            <a:normAutofit/>
          </a:bodyPr>
          <a:lstStyle>
            <a:lvl1pPr marL="0" indent="0" algn="ctr">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cxnSp>
        <p:nvCxnSpPr>
          <p:cNvPr id="16" name="Straight Connector 15"/>
          <p:cNvCxnSpPr/>
          <p:nvPr/>
        </p:nvCxnSpPr>
        <p:spPr>
          <a:xfrm>
            <a:off x="2012199" y="3710585"/>
            <a:ext cx="81612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7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110" y="2560320"/>
            <a:ext cx="4717075"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9734" y="2560320"/>
            <a:ext cx="4717075"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829175-527E-46A3-863C-1BB1F163B849}" type="datetimeFigureOut">
              <a:rPr lang="en-US" smtClean="0"/>
              <a:t>5/15/2025</a:t>
            </a:fld>
            <a:endParaRPr lang="en-US" dirty="0"/>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2041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063"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063" y="3243263"/>
            <a:ext cx="4717075"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9061"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9061" y="3243263"/>
            <a:ext cx="4717075"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829175-527E-46A3-863C-1BB1F163B849}" type="datetimeFigureOut">
              <a:rPr lang="en-US" smtClean="0"/>
              <a:t>5/15/2025</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t>‹#›</a:t>
            </a:fld>
            <a:endParaRPr lang="en-US"/>
          </a:p>
        </p:txBody>
      </p:sp>
      <p:cxnSp>
        <p:nvCxnSpPr>
          <p:cNvPr id="18" name="Straight Connector 1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209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9601200"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6521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521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021260"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21260"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83829175-527E-46A3-863C-1BB1F163B849}" type="datetimeFigureOut">
              <a:rPr lang="en-US" smtClean="0"/>
              <a:t>5/15/2025</a:t>
            </a:fld>
            <a:endParaRPr lang="en-US"/>
          </a:p>
        </p:txBody>
      </p:sp>
      <p:sp>
        <p:nvSpPr>
          <p:cNvPr id="9" name="Slide Number Placeholder 8"/>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16770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829175-527E-46A3-863C-1BB1F163B849}" type="datetimeFigureOut">
              <a:rPr lang="en-US" smtClean="0"/>
              <a:t>5/15/2025</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396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29175-527E-46A3-863C-1BB1F163B849}" type="datetimeFigureOut">
              <a:rPr lang="en-US" smtClean="0"/>
              <a:t>5/15/2025</a:t>
            </a:fld>
            <a:endParaRPr lang="en-US"/>
          </a:p>
        </p:txBody>
      </p:sp>
      <p:sp>
        <p:nvSpPr>
          <p:cNvPr id="3" name="Footer Placeholder 2"/>
          <p:cNvSpPr>
            <a:spLocks noGrp="1"/>
          </p:cNvSpPr>
          <p:nvPr>
            <p:ph type="ftr" sz="quarter" idx="11"/>
          </p:nvPr>
        </p:nvSpPr>
        <p:spPr/>
        <p:txBody>
          <a:bodyPr/>
          <a:lstStyle/>
          <a:p>
            <a:r>
              <a:rPr lang="en-US" smtClean="0"/>
              <a:t>Add a footer</a:t>
            </a:r>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219278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474" y="1388534"/>
            <a:ext cx="3717487" cy="1371600"/>
          </a:xfrm>
        </p:spPr>
        <p:txBody>
          <a:bodyPr anchor="b">
            <a:normAutofit/>
          </a:bodyPr>
          <a:lstStyle>
            <a:lvl1pPr algn="ctr">
              <a:defRPr sz="2399" b="0"/>
            </a:lvl1pPr>
          </a:lstStyle>
          <a:p>
            <a:r>
              <a:rPr lang="en-US" smtClean="0"/>
              <a:t>Click to edit Master title style</a:t>
            </a:r>
            <a:endParaRPr lang="en-US" dirty="0"/>
          </a:p>
        </p:txBody>
      </p:sp>
      <p:sp>
        <p:nvSpPr>
          <p:cNvPr id="3" name="Content Placeholder 2"/>
          <p:cNvSpPr>
            <a:spLocks noGrp="1"/>
          </p:cNvSpPr>
          <p:nvPr>
            <p:ph idx="1"/>
          </p:nvPr>
        </p:nvSpPr>
        <p:spPr>
          <a:xfrm>
            <a:off x="5417257" y="982132"/>
            <a:ext cx="5468042"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474" y="3031065"/>
            <a:ext cx="3717487" cy="243840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cxnSp>
        <p:nvCxnSpPr>
          <p:cNvPr id="16" name="Straight Connector 15"/>
          <p:cNvCxnSpPr/>
          <p:nvPr/>
        </p:nvCxnSpPr>
        <p:spPr>
          <a:xfrm>
            <a:off x="1395805" y="2912533"/>
            <a:ext cx="35135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1" y="1883832"/>
            <a:ext cx="6240191" cy="1371600"/>
          </a:xfrm>
        </p:spPr>
        <p:txBody>
          <a:bodyPr anchor="b">
            <a:normAutofit/>
          </a:bodyPr>
          <a:lstStyle>
            <a:lvl1pPr algn="ctr">
              <a:defRPr sz="2799"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2724" y="1041400"/>
            <a:ext cx="3062549"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061" y="3255432"/>
            <a:ext cx="6240191" cy="1828800"/>
          </a:xfrm>
        </p:spPr>
        <p:txBody>
          <a:bodyPr anchor="t">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57077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4815415"/>
            <a:ext cx="9607163" cy="566738"/>
          </a:xfrm>
        </p:spPr>
        <p:txBody>
          <a:bodyPr anchor="b">
            <a:normAutofit/>
          </a:bodyPr>
          <a:lstStyle>
            <a:lvl1pPr algn="ctr">
              <a:defRPr sz="2399"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156" y="1041400"/>
            <a:ext cx="10103340"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064" y="5382153"/>
            <a:ext cx="9607163"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829175-527E-46A3-863C-1BB1F163B849}" type="datetimeFigureOut">
              <a:rPr lang="en-US" smtClean="0"/>
              <a:pPr/>
              <a:t>5/15/2025</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420969966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528" y="982132"/>
            <a:ext cx="9590234" cy="2954868"/>
          </a:xfrm>
        </p:spPr>
        <p:txBody>
          <a:bodyPr anchor="ctr">
            <a:normAutofit/>
          </a:bodyPr>
          <a:lstStyle>
            <a:lvl1pPr algn="ctr">
              <a:defRPr sz="31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528" y="4343400"/>
            <a:ext cx="9590234"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cxnSp>
        <p:nvCxnSpPr>
          <p:cNvPr id="15" name="Straight Connector 14"/>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34796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3199"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19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
        <p:nvSpPr>
          <p:cNvPr id="14" name="TextBox 13"/>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5" name="TextBox 14"/>
          <p:cNvSpPr txBox="1"/>
          <p:nvPr/>
        </p:nvSpPr>
        <p:spPr>
          <a:xfrm>
            <a:off x="10597507" y="2827870"/>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19" name="Straight Connector 18"/>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340664"/>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065" y="3308581"/>
            <a:ext cx="9607165" cy="1468800"/>
          </a:xfrm>
        </p:spPr>
        <p:txBody>
          <a:bodyPr anchor="b">
            <a:normAutofit/>
          </a:bodyPr>
          <a:lstStyle>
            <a:lvl1pPr algn="l">
              <a:defRPr sz="319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064" y="4777381"/>
            <a:ext cx="9607165"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15710649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243668"/>
          </a:xfrm>
        </p:spPr>
        <p:txBody>
          <a:bodyPr anchor="ctr">
            <a:normAutofit/>
          </a:bodyPr>
          <a:lstStyle>
            <a:lvl1pPr algn="ctr">
              <a:defRPr sz="3199"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064" y="3639312"/>
            <a:ext cx="9607165" cy="886968"/>
          </a:xfrm>
        </p:spPr>
        <p:txBody>
          <a:bodyPr anchor="b">
            <a:normAutofit/>
          </a:bodyPr>
          <a:lstStyle>
            <a:lvl1pPr marL="0" indent="0" algn="l">
              <a:spcBef>
                <a:spcPts val="0"/>
              </a:spcBef>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064" y="4529667"/>
            <a:ext cx="9607165" cy="13462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sp>
        <p:nvSpPr>
          <p:cNvPr id="12" name="TextBox 11"/>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3" name="TextBox 12"/>
          <p:cNvSpPr txBox="1"/>
          <p:nvPr/>
        </p:nvSpPr>
        <p:spPr>
          <a:xfrm>
            <a:off x="10597507" y="259926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26" name="Straight Connector 25"/>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991176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064" y="982132"/>
            <a:ext cx="9607163"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064" y="3630168"/>
            <a:ext cx="9607165" cy="841248"/>
          </a:xfrm>
        </p:spPr>
        <p:txBody>
          <a:bodyPr anchor="b">
            <a:normAutofit/>
          </a:bodyPr>
          <a:lstStyle>
            <a:lvl1pPr marL="0" indent="0" algn="l">
              <a:spcBef>
                <a:spcPts val="0"/>
              </a:spcBef>
              <a:buNone/>
              <a:defRPr sz="2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063" y="4470400"/>
            <a:ext cx="9607167" cy="1405467"/>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smtClean="0"/>
              <a:pPr/>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pPr/>
              <a:t>‹#›</a:t>
            </a:fld>
            <a:endParaRPr lang="en-US"/>
          </a:p>
        </p:txBody>
      </p:sp>
      <p:cxnSp>
        <p:nvCxnSpPr>
          <p:cNvPr id="15" name="Straight Connector 14"/>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390610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876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95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7013" y="982132"/>
            <a:ext cx="1890403"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061" y="982132"/>
            <a:ext cx="7431089"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829175-527E-46A3-863C-1BB1F163B849}" type="datetimeFigureOut">
              <a:rPr lang="en-US" smtClean="0"/>
              <a:t>5/15/2025</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a:p>
        </p:txBody>
      </p:sp>
      <p:cxnSp>
        <p:nvCxnSpPr>
          <p:cNvPr id="14" name="Straight Connector 13"/>
          <p:cNvCxnSpPr/>
          <p:nvPr/>
        </p:nvCxnSpPr>
        <p:spPr>
          <a:xfrm>
            <a:off x="8861582"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22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83829175-527E-46A3-863C-1BB1F163B849}" type="datetimeFigureOut">
              <a:rPr lang="en-US" smtClean="0"/>
              <a:t>5/15/2025</a:t>
            </a:fld>
            <a:endParaRPr lang="en-US"/>
          </a:p>
        </p:txBody>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80058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2" y="2590800"/>
            <a:ext cx="3276599" cy="1924050"/>
          </a:xfrm>
        </p:spPr>
        <p:txBody>
          <a:bodyPr anchor="b">
            <a:normAutofit/>
          </a:bodyPr>
          <a:lstStyle>
            <a:lvl1pPr algn="l">
              <a:defRPr sz="3200" b="0"/>
            </a:lvl1pPr>
          </a:lstStyle>
          <a:p>
            <a:r>
              <a:rPr lang="en-US" smtClean="0"/>
              <a:t>Click to edit Master title style</a:t>
            </a:r>
            <a:endParaRPr/>
          </a:p>
        </p:txBody>
      </p:sp>
      <p:sp>
        <p:nvSpPr>
          <p:cNvPr id="3" name="Content Placeholder 2"/>
          <p:cNvSpPr>
            <a:spLocks noGrp="1"/>
          </p:cNvSpPr>
          <p:nvPr>
            <p:ph idx="1"/>
          </p:nvPr>
        </p:nvSpPr>
        <p:spPr>
          <a:xfrm>
            <a:off x="4646611"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2"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Footer Placeholder 8"/>
          <p:cNvSpPr>
            <a:spLocks noGrp="1"/>
          </p:cNvSpPr>
          <p:nvPr>
            <p:ph type="ftr" sz="quarter" idx="11"/>
          </p:nvPr>
        </p:nvSpPr>
        <p:spPr/>
        <p:txBody>
          <a:bodyPr/>
          <a:lstStyle/>
          <a:p>
            <a:r>
              <a:rPr lang="en-US" dirty="0"/>
              <a:t>Add a footer</a:t>
            </a:r>
          </a:p>
        </p:txBody>
      </p:sp>
      <p:sp>
        <p:nvSpPr>
          <p:cNvPr id="8" name="Date Placeholder 7"/>
          <p:cNvSpPr>
            <a:spLocks noGrp="1"/>
          </p:cNvSpPr>
          <p:nvPr>
            <p:ph type="dt" sz="half" idx="10"/>
          </p:nvPr>
        </p:nvSpPr>
        <p:spPr/>
        <p:txBody>
          <a:bodyPr/>
          <a:lstStyle/>
          <a:p>
            <a:fld id="{83829175-527E-46A3-863C-1BB1F163B849}" type="datetimeFigureOut">
              <a:rPr lang="en-US" smtClean="0"/>
              <a:pPr/>
              <a:t>5/15/2025</a:t>
            </a:fld>
            <a:endParaRPr lang="en-US"/>
          </a:p>
        </p:txBody>
      </p:sp>
      <p:sp>
        <p:nvSpPr>
          <p:cNvPr id="10" name="Slide Number Placeholder 9"/>
          <p:cNvSpPr>
            <a:spLocks noGrp="1"/>
          </p:cNvSpPr>
          <p:nvPr>
            <p:ph type="sldNum" sz="quarter" idx="12"/>
          </p:nvPr>
        </p:nvSpPr>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14027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2" y="2590800"/>
            <a:ext cx="3276599" cy="1924050"/>
          </a:xfrm>
        </p:spPr>
        <p:txBody>
          <a:bodyPr anchor="b">
            <a:normAutofit/>
          </a:bodyPr>
          <a:lstStyle>
            <a:lvl1pPr algn="l">
              <a:defRPr sz="3200" b="0"/>
            </a:lvl1pPr>
          </a:lstStyle>
          <a:p>
            <a:r>
              <a:rPr lang="en-US" smtClean="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47990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212"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8"/>
          <p:cNvSpPr>
            <a:spLocks noGrp="1"/>
          </p:cNvSpPr>
          <p:nvPr>
            <p:ph type="ftr" sz="quarter" idx="11"/>
          </p:nvPr>
        </p:nvSpPr>
        <p:spPr>
          <a:xfrm>
            <a:off x="1517950" y="6324600"/>
            <a:ext cx="6862462" cy="273049"/>
          </a:xfrm>
        </p:spPr>
        <p:txBody>
          <a:bodyPr/>
          <a:lstStyle/>
          <a:p>
            <a:r>
              <a:rPr lang="en-US" dirty="0"/>
              <a:t>Add a footer</a:t>
            </a:r>
          </a:p>
        </p:txBody>
      </p:sp>
      <p:sp>
        <p:nvSpPr>
          <p:cNvPr id="6" name="Date Placeholder 7"/>
          <p:cNvSpPr>
            <a:spLocks noGrp="1"/>
          </p:cNvSpPr>
          <p:nvPr>
            <p:ph type="dt" sz="half" idx="10"/>
          </p:nvPr>
        </p:nvSpPr>
        <p:spPr>
          <a:xfrm>
            <a:off x="8609012" y="6324600"/>
            <a:ext cx="1320059" cy="273049"/>
          </a:xfrm>
        </p:spPr>
        <p:txBody>
          <a:bodyPr/>
          <a:lstStyle/>
          <a:p>
            <a:fld id="{83829175-527E-46A3-863C-1BB1F163B849}" type="datetimeFigureOut">
              <a:rPr lang="en-US" smtClean="0"/>
              <a:pPr/>
              <a:t>5/15/2025</a:t>
            </a:fld>
            <a:endParaRPr lang="en-US"/>
          </a:p>
        </p:txBody>
      </p:sp>
      <p:sp>
        <p:nvSpPr>
          <p:cNvPr id="7" name="Slide Number Placeholder 9"/>
          <p:cNvSpPr>
            <a:spLocks noGrp="1"/>
          </p:cNvSpPr>
          <p:nvPr>
            <p:ph type="sldNum" sz="quarter" idx="12"/>
          </p:nvPr>
        </p:nvSpPr>
        <p:spPr>
          <a:xfrm>
            <a:off x="10133012" y="6324600"/>
            <a:ext cx="990601" cy="273049"/>
          </a:xfrm>
        </p:spPr>
        <p:txBody>
          <a:bodyPr/>
          <a:lstStyle/>
          <a:p>
            <a:fld id="{E5137D0E-4A4F-4307-8994-C1891D747D59}" type="slidenum">
              <a:rPr lang="en-US" smtClean="0"/>
              <a:pPr/>
              <a:t>‹#›</a:t>
            </a:fld>
            <a:endParaRPr lang="en-US"/>
          </a:p>
        </p:txBody>
      </p:sp>
    </p:spTree>
    <p:extLst>
      <p:ext uri="{BB962C8B-B14F-4D97-AF65-F5344CB8AC3E}">
        <p14:creationId xmlns:p14="http://schemas.microsoft.com/office/powerpoint/2010/main" val="26907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3.jpe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7.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6.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Title Placeholder 1"/>
          <p:cNvSpPr>
            <a:spLocks noGrp="1"/>
          </p:cNvSpPr>
          <p:nvPr>
            <p:ph type="title"/>
          </p:nvPr>
        </p:nvSpPr>
        <p:spPr>
          <a:xfrm>
            <a:off x="1065212" y="533400"/>
            <a:ext cx="96012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2" y="1828800"/>
            <a:ext cx="9601200" cy="4191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17950" y="6324600"/>
            <a:ext cx="6862462" cy="273049"/>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8609012" y="63246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5/15/2025</a:t>
            </a:fld>
            <a:endParaRPr lang="en-US"/>
          </a:p>
        </p:txBody>
      </p:sp>
      <p:sp>
        <p:nvSpPr>
          <p:cNvPr id="6" name="Slide Number Placeholder 5"/>
          <p:cNvSpPr>
            <a:spLocks noGrp="1"/>
          </p:cNvSpPr>
          <p:nvPr>
            <p:ph type="sldNum" sz="quarter" idx="4"/>
          </p:nvPr>
        </p:nvSpPr>
        <p:spPr>
          <a:xfrm>
            <a:off x="10133012" y="63246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3816540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p15:clr>
            <a:srgbClr val="F26B43"/>
          </p15:clr>
        </p15:guide>
        <p15:guide id="1" pos="3839">
          <p15:clr>
            <a:srgbClr val="F26B43"/>
          </p15:clr>
        </p15:guide>
        <p15:guide id="2" pos="671">
          <p15:clr>
            <a:srgbClr val="F26B43"/>
          </p15:clr>
        </p15:guide>
        <p15:guide id="3" pos="671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88825"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3829175-527E-46A3-863C-1BB1F163B849}" type="datetimeFigureOut">
              <a:rPr lang="en-US" smtClean="0"/>
              <a:pPr/>
              <a:t>5/15/2025</a:t>
            </a:fld>
            <a:endParaRPr lang="en-US"/>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900">
                <a:solidFill>
                  <a:schemeClr val="accent1"/>
                </a:solidFill>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32028835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359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2"/>
            <a:ext cx="12188825"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3" y="973668"/>
            <a:ext cx="8759131"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654" y="2603500"/>
            <a:ext cx="8759130"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48165" y="6394062"/>
            <a:ext cx="990341" cy="304799"/>
          </a:xfrm>
          <a:prstGeom prst="rect">
            <a:avLst/>
          </a:prstGeom>
        </p:spPr>
        <p:txBody>
          <a:bodyPr vert="horz" lIns="91440" tIns="45720" rIns="91440" bIns="45720" rtlCol="0" anchor="t"/>
          <a:lstStyle>
            <a:lvl1pPr algn="r">
              <a:defRPr sz="1000" b="1" i="0">
                <a:solidFill>
                  <a:schemeClr val="accent1"/>
                </a:solidFill>
              </a:defRPr>
            </a:lvl1pPr>
          </a:lstStyle>
          <a:p>
            <a:fld id="{83829175-527E-46A3-863C-1BB1F163B849}" type="datetimeFigureOut">
              <a:rPr lang="en-US" smtClean="0"/>
              <a:pPr/>
              <a:t>5/15/2025</a:t>
            </a:fld>
            <a:endParaRPr lang="en-US"/>
          </a:p>
        </p:txBody>
      </p:sp>
      <p:sp>
        <p:nvSpPr>
          <p:cNvPr id="5" name="Footer Placeholder 4"/>
          <p:cNvSpPr>
            <a:spLocks noGrp="1"/>
          </p:cNvSpPr>
          <p:nvPr>
            <p:ph type="ftr" sz="quarter" idx="3"/>
          </p:nvPr>
        </p:nvSpPr>
        <p:spPr>
          <a:xfrm>
            <a:off x="528221" y="6391839"/>
            <a:ext cx="3858790"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smtClean="0"/>
              <a:t>Add a footer</a:t>
            </a:r>
            <a:endParaRPr lang="en-US" dirty="0"/>
          </a:p>
        </p:txBody>
      </p:sp>
      <p:sp>
        <p:nvSpPr>
          <p:cNvPr id="22" name="Rectangle 21"/>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49844" y="295730"/>
            <a:ext cx="837981" cy="767687"/>
          </a:xfrm>
          <a:prstGeom prst="rect">
            <a:avLst/>
          </a:prstGeom>
        </p:spPr>
        <p:txBody>
          <a:bodyPr vert="horz" lIns="91440" tIns="45720" rIns="91440" bIns="45720" rtlCol="0" anchor="b"/>
          <a:lstStyle>
            <a:lvl1pPr algn="ctr">
              <a:defRPr sz="2799" b="0" i="0">
                <a:solidFill>
                  <a:schemeClr val="bg1"/>
                </a:solidFill>
                <a:latin typeface="+mn-lt"/>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76213841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063" rtl="0" eaLnBrk="1" latinLnBrk="0" hangingPunct="1">
        <a:spcBef>
          <a:spcPct val="0"/>
        </a:spcBef>
        <a:buNone/>
        <a:defRPr sz="3599"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2" y="0"/>
            <a:ext cx="12226777"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065" y="982133"/>
            <a:ext cx="95986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064" y="2556932"/>
            <a:ext cx="95986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5241" y="5969000"/>
            <a:ext cx="15997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829175-527E-46A3-863C-1BB1F163B849}" type="datetimeFigureOut">
              <a:rPr lang="en-US" smtClean="0"/>
              <a:pPr/>
              <a:t>5/15/2025</a:t>
            </a:fld>
            <a:endParaRPr lang="en-US"/>
          </a:p>
        </p:txBody>
      </p:sp>
      <p:sp>
        <p:nvSpPr>
          <p:cNvPr id="5" name="Footer Placeholder 4"/>
          <p:cNvSpPr>
            <a:spLocks noGrp="1"/>
          </p:cNvSpPr>
          <p:nvPr>
            <p:ph type="ftr" sz="quarter" idx="3"/>
          </p:nvPr>
        </p:nvSpPr>
        <p:spPr>
          <a:xfrm>
            <a:off x="1295064" y="5969000"/>
            <a:ext cx="730399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Add a footer</a:t>
            </a:r>
            <a:endParaRPr lang="en-US" dirty="0"/>
          </a:p>
        </p:txBody>
      </p:sp>
      <p:sp>
        <p:nvSpPr>
          <p:cNvPr id="6" name="Slide Number Placeholder 5"/>
          <p:cNvSpPr>
            <a:spLocks noGrp="1"/>
          </p:cNvSpPr>
          <p:nvPr>
            <p:ph type="sldNum" sz="quarter" idx="4"/>
          </p:nvPr>
        </p:nvSpPr>
        <p:spPr>
          <a:xfrm>
            <a:off x="10351205" y="5969000"/>
            <a:ext cx="542556"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137D0E-4A4F-4307-8994-C1891D747D59}" type="slidenum">
              <a:rPr lang="en-US" smtClean="0"/>
              <a:pPr/>
              <a:t>‹#›</a:t>
            </a:fld>
            <a:endParaRPr lang="en-US"/>
          </a:p>
        </p:txBody>
      </p:sp>
    </p:spTree>
    <p:extLst>
      <p:ext uri="{BB962C8B-B14F-4D97-AF65-F5344CB8AC3E}">
        <p14:creationId xmlns:p14="http://schemas.microsoft.com/office/powerpoint/2010/main" val="364565945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457063" rtl="0" eaLnBrk="1" latinLnBrk="0" hangingPunct="1">
        <a:spcBef>
          <a:spcPct val="0"/>
        </a:spcBef>
        <a:buNone/>
        <a:defRPr sz="4399"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buClr>
        <a:buSzPct val="115000"/>
        <a:buFont typeface="Arial"/>
        <a:buChar char="•"/>
        <a:defRPr sz="2399" kern="1200" cap="none">
          <a:solidFill>
            <a:schemeClr val="tx1">
              <a:lumMod val="85000"/>
              <a:lumOff val="15000"/>
            </a:schemeClr>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buClr>
        <a:buSzPct val="115000"/>
        <a:buFont typeface="Arial"/>
        <a:buChar char="•"/>
        <a:defRPr sz="1999" kern="1200" cap="none">
          <a:solidFill>
            <a:schemeClr val="tx1">
              <a:lumMod val="85000"/>
              <a:lumOff val="15000"/>
            </a:schemeClr>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buClr>
        <a:buSzPct val="115000"/>
        <a:buFont typeface="Arial"/>
        <a:buChar char="•"/>
        <a:defRPr sz="1799" kern="1200" cap="none">
          <a:solidFill>
            <a:schemeClr val="tx1">
              <a:lumMod val="85000"/>
              <a:lumOff val="15000"/>
            </a:schemeClr>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22059" b="17647"/>
          <a:stretch/>
        </p:blipFill>
        <p:spPr>
          <a:xfrm>
            <a:off x="1446212" y="1371600"/>
            <a:ext cx="8991600" cy="37338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ALGORITHMS USED</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9141759" cy="1938992"/>
          </a:xfrm>
          <a:prstGeom prst="rect">
            <a:avLst/>
          </a:prstGeom>
        </p:spPr>
        <p:txBody>
          <a:bodyPr wrap="square">
            <a:spAutoFit/>
          </a:bodyPr>
          <a:lstStyle/>
          <a:p>
            <a:pPr marL="342900" indent="-342900">
              <a:lnSpc>
                <a:spcPct val="200000"/>
              </a:lnSpc>
              <a:buFont typeface="Wingdings" panose="05000000000000000000" pitchFamily="2" charset="2"/>
              <a:buChar char="v"/>
            </a:pPr>
            <a:r>
              <a:rPr lang="en-US" sz="2000" b="1" dirty="0" smtClean="0">
                <a:latin typeface="Times New Roman" panose="02020603050405020304" pitchFamily="18" charset="0"/>
                <a:cs typeface="Times New Roman" panose="02020603050405020304" pitchFamily="18" charset="0"/>
              </a:rPr>
              <a:t>Random </a:t>
            </a:r>
            <a:r>
              <a:rPr lang="en-US" sz="2000" b="1" dirty="0">
                <a:latin typeface="Times New Roman" panose="02020603050405020304" pitchFamily="18" charset="0"/>
                <a:cs typeface="Times New Roman" panose="02020603050405020304" pitchFamily="18" charset="0"/>
              </a:rPr>
              <a:t>Forest</a:t>
            </a:r>
            <a:r>
              <a:rPr lang="en-US" sz="2000" dirty="0">
                <a:latin typeface="Times New Roman" panose="02020603050405020304" pitchFamily="18" charset="0"/>
                <a:cs typeface="Times New Roman" panose="02020603050405020304" pitchFamily="18" charset="0"/>
              </a:rPr>
              <a:t> – Ensemble method for classifying tax risk.</a:t>
            </a:r>
          </a:p>
          <a:p>
            <a:pPr marL="342900" indent="-342900">
              <a:lnSpc>
                <a:spcPct val="20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Logistic Regression</a:t>
            </a:r>
            <a:r>
              <a:rPr lang="en-US" sz="2000" dirty="0">
                <a:latin typeface="Times New Roman" panose="02020603050405020304" pitchFamily="18" charset="0"/>
                <a:cs typeface="Times New Roman" panose="02020603050405020304" pitchFamily="18" charset="0"/>
              </a:rPr>
              <a:t> – Binary classifier to flag suspicious returns.</a:t>
            </a:r>
          </a:p>
          <a:p>
            <a:pPr marL="342900" indent="-342900">
              <a:lnSpc>
                <a:spcPct val="200000"/>
              </a:lnSpc>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Support Vector Machine (SVM)</a:t>
            </a:r>
            <a:r>
              <a:rPr lang="en-US" sz="2000" dirty="0">
                <a:latin typeface="Times New Roman" panose="02020603050405020304" pitchFamily="18" charset="0"/>
                <a:cs typeface="Times New Roman" panose="02020603050405020304" pitchFamily="18" charset="0"/>
              </a:rPr>
              <a:t> – Identifies fraud boundaries using data </a:t>
            </a:r>
            <a:r>
              <a:rPr lang="en-US" sz="2000" dirty="0" smtClean="0">
                <a:latin typeface="Times New Roman" panose="02020603050405020304" pitchFamily="18" charset="0"/>
                <a:cs typeface="Times New Roman" panose="02020603050405020304" pitchFamily="18" charset="0"/>
              </a:rPr>
              <a:t>points.</a:t>
            </a:r>
            <a:endParaRPr lang="en-US" sz="2000"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63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PROPOSED SYSTEM</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9141759" cy="2806987"/>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The proposed system enhances tax evasion detection by using machine learning, AI, and big data analytics. Unlike traditional rule-based methods, it applies predictive models and anomaly detection to analyze large-scale financial data in real time. By integrating diverse sources like tax returns, transactions, and third-party records, the system can accurately identify suspicious patterns and flag potential evasion cases with greater speed and precision.</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28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ADVANTAGES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514600"/>
            <a:ext cx="9141759" cy="2806987"/>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Accurate </a:t>
            </a:r>
            <a:r>
              <a:rPr lang="en-US" sz="2000" dirty="0">
                <a:latin typeface="Times New Roman" panose="02020603050405020304" pitchFamily="18" charset="0"/>
                <a:cs typeface="Times New Roman" panose="02020603050405020304" pitchFamily="18" charset="0"/>
              </a:rPr>
              <a:t>fraud detection.</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Real-time alert generation.</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Reduces manual workload.</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Adaptable to multiple tax jurisdictions.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Learns and evolves with fraud trends.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Helps prioritize high-risk cases.</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5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7012" y="252411"/>
            <a:ext cx="11658600" cy="650564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Flowchart: Terminator 10"/>
          <p:cNvSpPr/>
          <p:nvPr/>
        </p:nvSpPr>
        <p:spPr>
          <a:xfrm>
            <a:off x="4770905" y="508500"/>
            <a:ext cx="1841678" cy="529999"/>
          </a:xfrm>
          <a:prstGeom prst="flowChartTerminator">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START</a:t>
            </a:r>
            <a:endParaRPr lang="en-IN" sz="1600" b="1" dirty="0">
              <a:latin typeface="Times New Roman" panose="02020603050405020304" pitchFamily="18" charset="0"/>
              <a:cs typeface="Times New Roman" panose="02020603050405020304" pitchFamily="18" charset="0"/>
            </a:endParaRPr>
          </a:p>
        </p:txBody>
      </p:sp>
      <p:sp>
        <p:nvSpPr>
          <p:cNvPr id="12" name="Rectangle 11"/>
          <p:cNvSpPr/>
          <p:nvPr/>
        </p:nvSpPr>
        <p:spPr>
          <a:xfrm>
            <a:off x="3419596" y="2726887"/>
            <a:ext cx="633507" cy="338554"/>
          </a:xfrm>
          <a:prstGeom prst="rect">
            <a:avLst/>
          </a:prstGeom>
        </p:spPr>
        <p:txBody>
          <a:bodyPr wrap="none">
            <a:spAutoFit/>
          </a:bodyPr>
          <a:lstStyle/>
          <a:p>
            <a:r>
              <a:rPr lang="en-US" sz="1600" b="1" dirty="0" smtClean="0">
                <a:solidFill>
                  <a:srgbClr val="FF0000"/>
                </a:solidFill>
                <a:latin typeface="Times New Roman" panose="02020603050405020304" pitchFamily="18" charset="0"/>
                <a:cs typeface="Times New Roman" panose="02020603050405020304" pitchFamily="18" charset="0"/>
              </a:rPr>
              <a:t>YES </a:t>
            </a:r>
            <a:endParaRPr lang="en-IN" sz="1600" dirty="0">
              <a:solidFill>
                <a:srgbClr val="FF0000"/>
              </a:solidFill>
            </a:endParaRPr>
          </a:p>
        </p:txBody>
      </p:sp>
      <p:sp>
        <p:nvSpPr>
          <p:cNvPr id="13" name="Rectangle 12"/>
          <p:cNvSpPr/>
          <p:nvPr/>
        </p:nvSpPr>
        <p:spPr>
          <a:xfrm>
            <a:off x="753047" y="701882"/>
            <a:ext cx="3431497" cy="369332"/>
          </a:xfrm>
          <a:prstGeom prst="rect">
            <a:avLst/>
          </a:prstGeom>
        </p:spPr>
        <p:txBody>
          <a:bodyPr wrap="square">
            <a:spAutoFit/>
          </a:bodyPr>
          <a:lstStyle/>
          <a:p>
            <a:r>
              <a:rPr lang="en-IN" b="1" dirty="0" smtClean="0">
                <a:solidFill>
                  <a:schemeClr val="accent1">
                    <a:lumMod val="60000"/>
                    <a:lumOff val="40000"/>
                  </a:schemeClr>
                </a:solidFill>
                <a:latin typeface="Times New Roman" panose="02020603050405020304" pitchFamily="18" charset="0"/>
                <a:cs typeface="Times New Roman" panose="02020603050405020304" pitchFamily="18" charset="0"/>
              </a:rPr>
              <a:t>FLOWCHART –DF –LEVEL-3</a:t>
            </a:r>
            <a:endParaRPr lang="en-IN" dirty="0">
              <a:solidFill>
                <a:schemeClr val="accent1">
                  <a:lumMod val="60000"/>
                  <a:lumOff val="40000"/>
                </a:schemeClr>
              </a:solidFill>
            </a:endParaRPr>
          </a:p>
        </p:txBody>
      </p:sp>
      <p:sp>
        <p:nvSpPr>
          <p:cNvPr id="14" name="Round Diagonal Corner Rectangle 13"/>
          <p:cNvSpPr/>
          <p:nvPr/>
        </p:nvSpPr>
        <p:spPr>
          <a:xfrm>
            <a:off x="4561973" y="1343028"/>
            <a:ext cx="2259542" cy="786986"/>
          </a:xfrm>
          <a:prstGeom prst="round2Diag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sz="1600" b="1" dirty="0">
              <a:latin typeface="Times New Roman" panose="02020603050405020304" pitchFamily="18" charset="0"/>
              <a:cs typeface="Times New Roman" panose="02020603050405020304" pitchFamily="18" charset="0"/>
            </a:endParaRPr>
          </a:p>
          <a:p>
            <a:pPr algn="ctr"/>
            <a:r>
              <a:rPr lang="en-IN" sz="1600" b="1" dirty="0" smtClean="0">
                <a:latin typeface="Times New Roman" panose="02020603050405020304" pitchFamily="18" charset="0"/>
                <a:cs typeface="Times New Roman" panose="02020603050405020304" pitchFamily="18" charset="0"/>
              </a:rPr>
              <a:t>TAX EVASION</a:t>
            </a:r>
          </a:p>
          <a:p>
            <a:pPr algn="ctr"/>
            <a:r>
              <a:rPr lang="en-IN" sz="1600" b="1" dirty="0" smtClean="0">
                <a:latin typeface="Times New Roman" panose="02020603050405020304" pitchFamily="18" charset="0"/>
                <a:cs typeface="Times New Roman" panose="02020603050405020304" pitchFamily="18" charset="0"/>
              </a:rPr>
              <a:t>DATASET </a:t>
            </a:r>
          </a:p>
          <a:p>
            <a:pPr algn="ctr"/>
            <a:endParaRPr lang="en-IN" sz="1600" b="1" dirty="0">
              <a:latin typeface="Times New Roman" panose="02020603050405020304" pitchFamily="18" charset="0"/>
              <a:cs typeface="Times New Roman" panose="02020603050405020304" pitchFamily="18" charset="0"/>
            </a:endParaRPr>
          </a:p>
        </p:txBody>
      </p:sp>
      <p:sp>
        <p:nvSpPr>
          <p:cNvPr id="15" name="Flowchart: Process 14"/>
          <p:cNvSpPr/>
          <p:nvPr/>
        </p:nvSpPr>
        <p:spPr>
          <a:xfrm>
            <a:off x="4511533" y="2419581"/>
            <a:ext cx="2325038" cy="898913"/>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smtClean="0">
                <a:solidFill>
                  <a:srgbClr val="FF0000"/>
                </a:solidFill>
                <a:latin typeface="Times New Roman" panose="02020603050405020304" pitchFamily="18" charset="0"/>
                <a:cs typeface="Times New Roman" panose="02020603050405020304" pitchFamily="18" charset="0"/>
              </a:rPr>
              <a:t>DATA PARTITIONING</a:t>
            </a:r>
          </a:p>
          <a:p>
            <a:pPr algn="ctr"/>
            <a:r>
              <a:rPr lang="en-IN" sz="1600" b="1" dirty="0" smtClean="0">
                <a:solidFill>
                  <a:schemeClr val="tx1"/>
                </a:solidFill>
                <a:latin typeface="Times New Roman" panose="02020603050405020304" pitchFamily="18" charset="0"/>
                <a:cs typeface="Times New Roman" panose="02020603050405020304" pitchFamily="18" charset="0"/>
              </a:rPr>
              <a:t>(TRAIN AND TEST)</a:t>
            </a:r>
            <a:endParaRPr lang="en-IN" sz="16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Arrow Connector 15"/>
          <p:cNvCxnSpPr>
            <a:endCxn id="14" idx="3"/>
          </p:cNvCxnSpPr>
          <p:nvPr/>
        </p:nvCxnSpPr>
        <p:spPr>
          <a:xfrm>
            <a:off x="5691743" y="1053461"/>
            <a:ext cx="1" cy="28956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7" name="Flowchart: Decision 16"/>
          <p:cNvSpPr/>
          <p:nvPr/>
        </p:nvSpPr>
        <p:spPr>
          <a:xfrm>
            <a:off x="662390" y="2130014"/>
            <a:ext cx="2680461" cy="1922557"/>
          </a:xfrm>
          <a:prstGeom prst="flowChartDecision">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smtClean="0">
                <a:solidFill>
                  <a:srgbClr val="FF0000"/>
                </a:solidFill>
                <a:latin typeface="Times New Roman" panose="02020603050405020304" pitchFamily="18" charset="0"/>
                <a:cs typeface="Times New Roman" panose="02020603050405020304" pitchFamily="18" charset="0"/>
              </a:rPr>
              <a:t>DATA</a:t>
            </a:r>
            <a:r>
              <a:rPr lang="en-IN" sz="1600" b="1" dirty="0" smtClean="0">
                <a:solidFill>
                  <a:schemeClr val="tx1"/>
                </a:solidFill>
                <a:latin typeface="Times New Roman" panose="02020603050405020304" pitchFamily="18" charset="0"/>
                <a:cs typeface="Times New Roman" panose="02020603050405020304" pitchFamily="18" charset="0"/>
              </a:rPr>
              <a:t> CLEANING </a:t>
            </a:r>
          </a:p>
          <a:p>
            <a:pPr algn="ctr"/>
            <a:r>
              <a:rPr lang="en-IN" sz="1600" b="1" dirty="0" smtClean="0">
                <a:solidFill>
                  <a:schemeClr val="tx1"/>
                </a:solidFill>
                <a:latin typeface="Times New Roman" panose="02020603050405020304" pitchFamily="18" charset="0"/>
                <a:cs typeface="Times New Roman" panose="02020603050405020304" pitchFamily="18" charset="0"/>
              </a:rPr>
              <a:t>&amp; NORMALIZATION </a:t>
            </a:r>
            <a:endParaRPr lang="en-IN" sz="1600" b="1" dirty="0">
              <a:solidFill>
                <a:schemeClr val="tx1"/>
              </a:solidFill>
              <a:latin typeface="Times New Roman" panose="02020603050405020304" pitchFamily="18" charset="0"/>
              <a:cs typeface="Times New Roman" panose="02020603050405020304" pitchFamily="18" charset="0"/>
            </a:endParaRPr>
          </a:p>
        </p:txBody>
      </p:sp>
      <p:cxnSp>
        <p:nvCxnSpPr>
          <p:cNvPr id="18" name="Elbow Connector 17"/>
          <p:cNvCxnSpPr>
            <a:stCxn id="14" idx="2"/>
            <a:endCxn id="17" idx="0"/>
          </p:cNvCxnSpPr>
          <p:nvPr/>
        </p:nvCxnSpPr>
        <p:spPr>
          <a:xfrm rot="10800000" flipV="1">
            <a:off x="2002621" y="1736520"/>
            <a:ext cx="2559352" cy="393493"/>
          </a:xfrm>
          <a:prstGeom prst="bentConnector2">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7" idx="3"/>
          </p:cNvCxnSpPr>
          <p:nvPr/>
        </p:nvCxnSpPr>
        <p:spPr>
          <a:xfrm>
            <a:off x="3342851" y="3091293"/>
            <a:ext cx="1168682" cy="8220"/>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787852" y="4052571"/>
            <a:ext cx="543739" cy="338554"/>
          </a:xfrm>
          <a:prstGeom prst="rect">
            <a:avLst/>
          </a:prstGeom>
        </p:spPr>
        <p:txBody>
          <a:bodyPr wrap="none">
            <a:spAutoFit/>
          </a:bodyPr>
          <a:lstStyle/>
          <a:p>
            <a:r>
              <a:rPr lang="en-US" sz="1600" b="1" dirty="0" smtClean="0">
                <a:solidFill>
                  <a:srgbClr val="FF0000"/>
                </a:solidFill>
                <a:latin typeface="Times New Roman" panose="02020603050405020304" pitchFamily="18" charset="0"/>
                <a:cs typeface="Times New Roman" panose="02020603050405020304" pitchFamily="18" charset="0"/>
              </a:rPr>
              <a:t>NO </a:t>
            </a:r>
            <a:endParaRPr lang="en-IN" sz="1600" dirty="0">
              <a:solidFill>
                <a:srgbClr val="FF0000"/>
              </a:solidFill>
            </a:endParaRPr>
          </a:p>
        </p:txBody>
      </p:sp>
      <p:sp>
        <p:nvSpPr>
          <p:cNvPr id="21" name="Flowchart: Process 20"/>
          <p:cNvSpPr/>
          <p:nvPr/>
        </p:nvSpPr>
        <p:spPr>
          <a:xfrm>
            <a:off x="4511533" y="3592093"/>
            <a:ext cx="2325038" cy="103547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a:solidFill>
                  <a:srgbClr val="FF0000"/>
                </a:solidFill>
                <a:latin typeface="Times New Roman" panose="02020603050405020304" pitchFamily="18" charset="0"/>
                <a:cs typeface="Times New Roman" panose="02020603050405020304" pitchFamily="18" charset="0"/>
              </a:rPr>
              <a:t>MODEL TRAINING</a:t>
            </a:r>
          </a:p>
          <a:p>
            <a:pPr algn="ctr"/>
            <a:r>
              <a:rPr lang="en-US" sz="1600" b="1" dirty="0" smtClean="0">
                <a:solidFill>
                  <a:schemeClr val="tx1"/>
                </a:solidFill>
                <a:latin typeface="Times New Roman" panose="02020603050405020304" pitchFamily="18" charset="0"/>
                <a:cs typeface="Times New Roman" panose="02020603050405020304" pitchFamily="18" charset="0"/>
              </a:rPr>
              <a:t>(</a:t>
            </a:r>
            <a:r>
              <a:rPr lang="en-IN" sz="1600" b="1" dirty="0" smtClean="0">
                <a:solidFill>
                  <a:schemeClr val="tx1"/>
                </a:solidFill>
                <a:latin typeface="Times New Roman" panose="02020603050405020304" pitchFamily="18" charset="0"/>
                <a:cs typeface="Times New Roman" panose="02020603050405020304" pitchFamily="18" charset="0"/>
              </a:rPr>
              <a:t>DL ALGORITHM </a:t>
            </a:r>
            <a:r>
              <a:rPr lang="en-IN" sz="1600" b="1" dirty="0">
                <a:solidFill>
                  <a:schemeClr val="tx1"/>
                </a:solidFill>
                <a:latin typeface="Times New Roman" panose="02020603050405020304" pitchFamily="18" charset="0"/>
                <a:cs typeface="Times New Roman" panose="02020603050405020304" pitchFamily="18" charset="0"/>
              </a:rPr>
              <a:t>ON TRAIN DATA  </a:t>
            </a:r>
            <a:r>
              <a:rPr lang="en-US" sz="1600" b="1" dirty="0">
                <a:solidFill>
                  <a:schemeClr val="tx1"/>
                </a:solidFill>
                <a:latin typeface="Times New Roman" panose="02020603050405020304" pitchFamily="18" charset="0"/>
                <a:cs typeface="Times New Roman" panose="02020603050405020304" pitchFamily="18" charset="0"/>
              </a:rPr>
              <a:t>)</a:t>
            </a:r>
            <a:endParaRPr lang="en-IN" sz="16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a:xfrm>
            <a:off x="5658974" y="3308870"/>
            <a:ext cx="1" cy="28956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3" name="Flowchart: Process 22"/>
          <p:cNvSpPr/>
          <p:nvPr/>
        </p:nvSpPr>
        <p:spPr>
          <a:xfrm>
            <a:off x="7594923" y="3505232"/>
            <a:ext cx="2630085" cy="2244669"/>
          </a:xfrm>
          <a:prstGeom prst="flowChartProcess">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Random Forest Algorithm</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Decision Tree Algorithm</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Linear Regression Algorithm</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Hybrid Random Forest and Decision Tree Algorithm</a:t>
            </a:r>
            <a:endParaRPr lang="en-IN" sz="1600" dirty="0">
              <a:latin typeface="Times New Roman" panose="02020603050405020304" pitchFamily="18" charset="0"/>
              <a:cs typeface="Times New Roman" panose="02020603050405020304" pitchFamily="18" charset="0"/>
            </a:endParaRPr>
          </a:p>
        </p:txBody>
      </p:sp>
      <p:cxnSp>
        <p:nvCxnSpPr>
          <p:cNvPr id="24" name="Straight Arrow Connector 23"/>
          <p:cNvCxnSpPr/>
          <p:nvPr/>
        </p:nvCxnSpPr>
        <p:spPr>
          <a:xfrm flipH="1">
            <a:off x="6821515" y="4146461"/>
            <a:ext cx="773408" cy="1187"/>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25" name="Flowchart: Process 24"/>
          <p:cNvSpPr/>
          <p:nvPr/>
        </p:nvSpPr>
        <p:spPr>
          <a:xfrm>
            <a:off x="4487618" y="4862078"/>
            <a:ext cx="2342711" cy="82597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sz="1600" b="1" dirty="0" smtClean="0">
              <a:solidFill>
                <a:srgbClr val="FF0000"/>
              </a:solidFill>
              <a:latin typeface="Times New Roman" panose="02020603050405020304" pitchFamily="18" charset="0"/>
              <a:cs typeface="Times New Roman" panose="02020603050405020304" pitchFamily="18" charset="0"/>
            </a:endParaRPr>
          </a:p>
          <a:p>
            <a:pPr algn="ctr"/>
            <a:r>
              <a:rPr lang="en-IN" sz="1600" b="1" dirty="0">
                <a:latin typeface="Times New Roman" panose="02020603050405020304" pitchFamily="18" charset="0"/>
                <a:cs typeface="Times New Roman" panose="02020603050405020304" pitchFamily="18" charset="0"/>
              </a:rPr>
              <a:t>TAX EVASION</a:t>
            </a:r>
          </a:p>
          <a:p>
            <a:pPr algn="ctr"/>
            <a:r>
              <a:rPr lang="en-US" sz="1600" b="1" dirty="0" smtClean="0">
                <a:solidFill>
                  <a:schemeClr val="tx1"/>
                </a:solidFill>
                <a:latin typeface="Times New Roman" panose="02020603050405020304" pitchFamily="18" charset="0"/>
                <a:cs typeface="Times New Roman" panose="02020603050405020304" pitchFamily="18" charset="0"/>
              </a:rPr>
              <a:t>DETECTION &amp;</a:t>
            </a:r>
          </a:p>
          <a:p>
            <a:pPr algn="ctr"/>
            <a:r>
              <a:rPr lang="en-US" sz="1600" b="1" dirty="0" smtClean="0">
                <a:solidFill>
                  <a:schemeClr val="tx1"/>
                </a:solidFill>
                <a:latin typeface="Times New Roman" panose="02020603050405020304" pitchFamily="18" charset="0"/>
                <a:cs typeface="Times New Roman" panose="02020603050405020304" pitchFamily="18" charset="0"/>
              </a:rPr>
              <a:t>METICES</a:t>
            </a:r>
            <a:r>
              <a:rPr lang="en-US" sz="1600" b="1" dirty="0" smtClean="0">
                <a:solidFill>
                  <a:srgbClr val="FF0000"/>
                </a:solidFill>
                <a:latin typeface="Times New Roman" panose="02020603050405020304" pitchFamily="18" charset="0"/>
                <a:cs typeface="Times New Roman" panose="02020603050405020304" pitchFamily="18" charset="0"/>
              </a:rPr>
              <a:t> ANALYSER </a:t>
            </a: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US" sz="1600" b="1" dirty="0" smtClean="0">
                <a:solidFill>
                  <a:schemeClr val="tx1"/>
                </a:solidFill>
                <a:latin typeface="Times New Roman" panose="02020603050405020304" pitchFamily="18" charset="0"/>
                <a:cs typeface="Times New Roman" panose="02020603050405020304" pitchFamily="18" charset="0"/>
              </a:rPr>
              <a:t> </a:t>
            </a:r>
            <a:endParaRPr lang="en-IN" sz="1600" b="1" dirty="0">
              <a:solidFill>
                <a:schemeClr val="tx1"/>
              </a:solidFill>
              <a:latin typeface="Times New Roman" panose="02020603050405020304" pitchFamily="18" charset="0"/>
              <a:cs typeface="Times New Roman" panose="02020603050405020304" pitchFamily="18" charset="0"/>
            </a:endParaRPr>
          </a:p>
        </p:txBody>
      </p:sp>
      <p:cxnSp>
        <p:nvCxnSpPr>
          <p:cNvPr id="26" name="Straight Arrow Connector 25"/>
          <p:cNvCxnSpPr>
            <a:endCxn id="25" idx="0"/>
          </p:cNvCxnSpPr>
          <p:nvPr/>
        </p:nvCxnSpPr>
        <p:spPr>
          <a:xfrm>
            <a:off x="5658972" y="4627567"/>
            <a:ext cx="2" cy="23451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Flowchart: Terminator 26"/>
          <p:cNvSpPr/>
          <p:nvPr/>
        </p:nvSpPr>
        <p:spPr>
          <a:xfrm>
            <a:off x="4753213" y="6032254"/>
            <a:ext cx="1841678" cy="529999"/>
          </a:xfrm>
          <a:prstGeom prst="flowChartTerminator">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latin typeface="Times New Roman" panose="02020603050405020304" pitchFamily="18" charset="0"/>
                <a:cs typeface="Times New Roman" panose="02020603050405020304" pitchFamily="18" charset="0"/>
              </a:rPr>
              <a:t>END</a:t>
            </a:r>
            <a:endParaRPr lang="en-IN" sz="1600" b="1" dirty="0">
              <a:latin typeface="Times New Roman" panose="02020603050405020304" pitchFamily="18" charset="0"/>
              <a:cs typeface="Times New Roman" panose="02020603050405020304" pitchFamily="18" charset="0"/>
            </a:endParaRPr>
          </a:p>
        </p:txBody>
      </p:sp>
      <p:cxnSp>
        <p:nvCxnSpPr>
          <p:cNvPr id="28" name="Elbow Connector 27"/>
          <p:cNvCxnSpPr>
            <a:stCxn id="17" idx="2"/>
            <a:endCxn id="27" idx="1"/>
          </p:cNvCxnSpPr>
          <p:nvPr/>
        </p:nvCxnSpPr>
        <p:spPr>
          <a:xfrm rot="16200000" flipH="1">
            <a:off x="2255576" y="3799616"/>
            <a:ext cx="2244683" cy="2750592"/>
          </a:xfrm>
          <a:prstGeom prst="bentConnector2">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5691743" y="5742687"/>
            <a:ext cx="1" cy="28956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417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MODULES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362200"/>
            <a:ext cx="9141759" cy="3331938"/>
          </a:xfrm>
          <a:prstGeom prst="rect">
            <a:avLst/>
          </a:prstGeom>
        </p:spPr>
        <p:txBody>
          <a:bodyPr wrap="square">
            <a:spAutoFit/>
          </a:bodyPr>
          <a:lstStyle/>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Data Insight Gatherer and Refiner</a:t>
            </a:r>
          </a:p>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 Data Preprocessing(Train and Test)</a:t>
            </a:r>
          </a:p>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Data splitting</a:t>
            </a:r>
          </a:p>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Model Training</a:t>
            </a:r>
          </a:p>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 Prediction</a:t>
            </a:r>
            <a:endParaRPr lang="en-IN" dirty="0">
              <a:latin typeface="Times New Roman" panose="02020603050405020304" pitchFamily="18" charset="0"/>
              <a:cs typeface="Times New Roman" panose="02020603050405020304" pitchFamily="18" charset="0"/>
            </a:endParaRPr>
          </a:p>
          <a:p>
            <a:pPr marL="342900" lvl="0" indent="-342900">
              <a:lnSpc>
                <a:spcPct val="200000"/>
              </a:lnSpc>
              <a:buFont typeface="+mj-lt"/>
              <a:buAutoNum type="arabicPeriod"/>
            </a:pPr>
            <a:r>
              <a:rPr lang="en-US" dirty="0">
                <a:latin typeface="Times New Roman" panose="02020603050405020304" pitchFamily="18" charset="0"/>
                <a:cs typeface="Times New Roman" panose="02020603050405020304" pitchFamily="18" charset="0"/>
              </a:rPr>
              <a:t>Performance Analyzer</a:t>
            </a:r>
            <a:endParaRPr lang="en-IN"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57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IMPLEMENTATION TECHNIQUES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362200"/>
            <a:ext cx="9141759" cy="3416320"/>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Data </a:t>
            </a:r>
            <a:r>
              <a:rPr lang="en-US" b="1" dirty="0">
                <a:latin typeface="Times New Roman" panose="02020603050405020304" pitchFamily="18" charset="0"/>
                <a:cs typeface="Times New Roman" panose="02020603050405020304" pitchFamily="18" charset="0"/>
              </a:rPr>
              <a:t>Collection</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Gather financial transaction data, tax filings, and third-party records.</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Data Preprocessing</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Clean and normalize data to remove errors and inconsistencies.</a:t>
            </a:r>
          </a:p>
          <a:p>
            <a:pPr lvl="1">
              <a:lnSpc>
                <a:spcPct val="150000"/>
              </a:lnSpc>
            </a:pPr>
            <a:r>
              <a:rPr lang="en-US" dirty="0">
                <a:latin typeface="Times New Roman" panose="02020603050405020304" pitchFamily="18" charset="0"/>
                <a:cs typeface="Times New Roman" panose="02020603050405020304" pitchFamily="18" charset="0"/>
              </a:rPr>
              <a:t>Split the dataset into </a:t>
            </a:r>
            <a:r>
              <a:rPr lang="en-US" b="1" dirty="0">
                <a:latin typeface="Times New Roman" panose="02020603050405020304" pitchFamily="18" charset="0"/>
                <a:cs typeface="Times New Roman" panose="02020603050405020304" pitchFamily="18" charset="0"/>
              </a:rPr>
              <a:t>training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testing</a:t>
            </a:r>
            <a:r>
              <a:rPr lang="en-US" dirty="0">
                <a:latin typeface="Times New Roman" panose="02020603050405020304" pitchFamily="18" charset="0"/>
                <a:cs typeface="Times New Roman" panose="02020603050405020304" pitchFamily="18" charset="0"/>
              </a:rPr>
              <a:t> sets.</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Feature Selection</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Select important attributes (e.g., income, transaction type, risk score) that help in detecting tax evasion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49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54124" y="1799986"/>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IMPLEMENTATION TECHNIQUES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54124" y="2284005"/>
            <a:ext cx="9446560" cy="3831818"/>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Machine Learning Algorithms</a:t>
            </a:r>
            <a:endParaRPr lang="en-US" dirty="0">
              <a:latin typeface="Times New Roman" panose="02020603050405020304" pitchFamily="18" charset="0"/>
              <a:cs typeface="Times New Roman" panose="02020603050405020304" pitchFamily="18" charset="0"/>
            </a:endParaRPr>
          </a:p>
          <a:p>
            <a:pPr marL="800100" lvl="1"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Random Forest</a:t>
            </a:r>
            <a:r>
              <a:rPr lang="en-US" dirty="0">
                <a:latin typeface="Times New Roman" panose="02020603050405020304" pitchFamily="18" charset="0"/>
                <a:cs typeface="Times New Roman" panose="02020603050405020304" pitchFamily="18" charset="0"/>
              </a:rPr>
              <a:t>: Detects suspicious patterns using multiple decision trees.</a:t>
            </a:r>
          </a:p>
          <a:p>
            <a:pPr marL="800100" lvl="1"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Decision Tree</a:t>
            </a:r>
            <a:r>
              <a:rPr lang="en-US" dirty="0">
                <a:latin typeface="Times New Roman" panose="02020603050405020304" pitchFamily="18" charset="0"/>
                <a:cs typeface="Times New Roman" panose="02020603050405020304" pitchFamily="18" charset="0"/>
              </a:rPr>
              <a:t>: Simple and interpretable model for classifying data.</a:t>
            </a:r>
          </a:p>
          <a:p>
            <a:pPr marL="800100" lvl="1"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Logistic Regression</a:t>
            </a:r>
            <a:r>
              <a:rPr lang="en-US" dirty="0">
                <a:latin typeface="Times New Roman" panose="02020603050405020304" pitchFamily="18" charset="0"/>
                <a:cs typeface="Times New Roman" panose="02020603050405020304" pitchFamily="18" charset="0"/>
              </a:rPr>
              <a:t>: Classifies tax returns as normal or suspicious.</a:t>
            </a:r>
          </a:p>
          <a:p>
            <a:pPr marL="800100" lvl="1" indent="-342900">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SVM</a:t>
            </a:r>
            <a:r>
              <a:rPr lang="en-US" dirty="0">
                <a:latin typeface="Times New Roman" panose="02020603050405020304" pitchFamily="18" charset="0"/>
                <a:cs typeface="Times New Roman" panose="02020603050405020304" pitchFamily="18" charset="0"/>
              </a:rPr>
              <a:t>: Separates evasion and non-evasion cases using boundaries in the data.</a:t>
            </a:r>
          </a:p>
          <a:p>
            <a:pPr marL="342900" indent="-34290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Model Training</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Train models using the training dataset to learn patterns of tax evasion.</a:t>
            </a:r>
          </a:p>
          <a:p>
            <a:pPr marL="342900" indent="-34290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Model Testing &amp; Evaluation</a:t>
            </a:r>
            <a:endParaRPr lang="en-US" dirty="0">
              <a:latin typeface="Times New Roman" panose="02020603050405020304" pitchFamily="18" charset="0"/>
              <a:cs typeface="Times New Roman" panose="02020603050405020304" pitchFamily="18" charset="0"/>
            </a:endParaRPr>
          </a:p>
          <a:p>
            <a:pPr lvl="1">
              <a:lnSpc>
                <a:spcPct val="150000"/>
              </a:lnSpc>
            </a:pPr>
            <a:r>
              <a:rPr lang="en-US" dirty="0">
                <a:latin typeface="Times New Roman" panose="02020603050405020304" pitchFamily="18" charset="0"/>
                <a:cs typeface="Times New Roman" panose="02020603050405020304" pitchFamily="18" charset="0"/>
              </a:rPr>
              <a:t>Test the models with unseen data and evaluate using metrics like accuracy, precision, and recall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17612" y="2242050"/>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1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IMPLEMENTATION TECHNIQUES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522412" y="2590800"/>
            <a:ext cx="7924800" cy="2169825"/>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Prediction &amp; Classification</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a:latin typeface="Times New Roman" panose="02020603050405020304" pitchFamily="18" charset="0"/>
                <a:cs typeface="Times New Roman" panose="02020603050405020304" pitchFamily="18" charset="0"/>
              </a:rPr>
              <a:t>Use trained models to predict if a new transaction is legal or illegal.</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Visualization &amp; Reporting</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a:latin typeface="Times New Roman" panose="02020603050405020304" pitchFamily="18" charset="0"/>
                <a:cs typeface="Times New Roman" panose="02020603050405020304" pitchFamily="18" charset="0"/>
              </a:rPr>
              <a:t>Show results and patterns using graphs and dashboards.</a:t>
            </a:r>
          </a:p>
          <a:p>
            <a:pPr lvl="2">
              <a:lnSpc>
                <a:spcPct val="150000"/>
              </a:lnSpc>
            </a:pPr>
            <a:r>
              <a:rPr lang="en-US" dirty="0">
                <a:latin typeface="Times New Roman" panose="02020603050405020304" pitchFamily="18" charset="0"/>
                <a:cs typeface="Times New Roman" panose="02020603050405020304" pitchFamily="18" charset="0"/>
              </a:rPr>
              <a:t>Generate automated reports for better decision-making.</a:t>
            </a:r>
          </a:p>
        </p:txBody>
      </p:sp>
    </p:spTree>
    <p:extLst>
      <p:ext uri="{BB962C8B-B14F-4D97-AF65-F5344CB8AC3E}">
        <p14:creationId xmlns:p14="http://schemas.microsoft.com/office/powerpoint/2010/main" val="30549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1"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SYSTEM REQUIREMENT </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284005"/>
            <a:ext cx="9141759" cy="3831818"/>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Software:</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a:t>OS: Windows 10/11</a:t>
            </a:r>
          </a:p>
          <a:p>
            <a:pPr lvl="2">
              <a:lnSpc>
                <a:spcPct val="150000"/>
              </a:lnSpc>
            </a:pPr>
            <a:r>
              <a:rPr lang="en-US" dirty="0"/>
              <a:t>Language: Python</a:t>
            </a:r>
          </a:p>
          <a:p>
            <a:pPr lvl="2">
              <a:lnSpc>
                <a:spcPct val="150000"/>
              </a:lnSpc>
            </a:pPr>
            <a:r>
              <a:rPr lang="en-US" dirty="0"/>
              <a:t>IDE: Anaconda Navigator (</a:t>
            </a:r>
            <a:r>
              <a:rPr lang="en-US" dirty="0" err="1"/>
              <a:t>Spyder</a:t>
            </a:r>
            <a:r>
              <a:rPr lang="en-US" dirty="0"/>
              <a:t>)</a:t>
            </a:r>
          </a:p>
          <a:p>
            <a:pPr lvl="2">
              <a:lnSpc>
                <a:spcPct val="150000"/>
              </a:lnSpc>
            </a:pPr>
            <a:r>
              <a:rPr lang="en-US" dirty="0"/>
              <a:t>Frontend: Flask</a:t>
            </a:r>
          </a:p>
          <a:p>
            <a:pPr marL="285750" indent="-285750">
              <a:lnSpc>
                <a:spcPct val="150000"/>
              </a:lnSpc>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Hardware:</a:t>
            </a:r>
            <a:endParaRPr lang="en-US" dirty="0">
              <a:latin typeface="Times New Roman" panose="02020603050405020304" pitchFamily="18" charset="0"/>
              <a:cs typeface="Times New Roman" panose="02020603050405020304" pitchFamily="18" charset="0"/>
            </a:endParaRPr>
          </a:p>
          <a:p>
            <a:pPr lvl="2">
              <a:lnSpc>
                <a:spcPct val="150000"/>
              </a:lnSpc>
            </a:pPr>
            <a:r>
              <a:rPr lang="en-US" dirty="0"/>
              <a:t>Processor: Pentium IV or higher</a:t>
            </a:r>
          </a:p>
          <a:p>
            <a:pPr lvl="2">
              <a:lnSpc>
                <a:spcPct val="150000"/>
              </a:lnSpc>
            </a:pPr>
            <a:r>
              <a:rPr lang="en-US" dirty="0"/>
              <a:t>RAM: 4 GB</a:t>
            </a:r>
          </a:p>
          <a:p>
            <a:pPr lvl="2">
              <a:lnSpc>
                <a:spcPct val="150000"/>
              </a:lnSpc>
            </a:pPr>
            <a:r>
              <a:rPr lang="en-US" dirty="0"/>
              <a:t>Storage: 200 GB</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56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pic>
        <p:nvPicPr>
          <p:cNvPr id="10" name="Image 110"/>
          <p:cNvPicPr/>
          <p:nvPr/>
        </p:nvPicPr>
        <p:blipFill>
          <a:blip r:embed="rId2" cstate="print"/>
          <a:stretch>
            <a:fillRect/>
          </a:stretch>
        </p:blipFill>
        <p:spPr>
          <a:xfrm>
            <a:off x="1522412" y="1676400"/>
            <a:ext cx="9067800" cy="3429000"/>
          </a:xfrm>
          <a:prstGeom prst="rect">
            <a:avLst/>
          </a:prstGeom>
        </p:spPr>
      </p:pic>
      <p:sp>
        <p:nvSpPr>
          <p:cNvPr id="2" name="Rectangle 1"/>
          <p:cNvSpPr/>
          <p:nvPr/>
        </p:nvSpPr>
        <p:spPr>
          <a:xfrm>
            <a:off x="4970117" y="5259298"/>
            <a:ext cx="2172390" cy="369332"/>
          </a:xfrm>
          <a:prstGeom prst="rect">
            <a:avLst/>
          </a:prstGeom>
        </p:spPr>
        <p:txBody>
          <a:bodyPr wrap="none">
            <a:spAutoFit/>
          </a:bodyPr>
          <a:lstStyle/>
          <a:p>
            <a:pPr marL="229870" marR="457200" algn="ctr">
              <a:spcBef>
                <a:spcPts val="0"/>
              </a:spcBef>
              <a:spcAft>
                <a:spcPts val="0"/>
              </a:spcAft>
            </a:pPr>
            <a:r>
              <a:rPr lang="en-US" b="1" dirty="0">
                <a:latin typeface="Times New Roman" panose="02020603050405020304" pitchFamily="18" charset="0"/>
                <a:ea typeface="Times New Roman" panose="02020603050405020304" pitchFamily="18" charset="0"/>
              </a:rPr>
              <a:t>Fig:1</a:t>
            </a:r>
            <a:r>
              <a:rPr lang="en-US" b="1" spc="-2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t>
            </a:r>
            <a:r>
              <a:rPr lang="en-US" spc="-10" dirty="0">
                <a:latin typeface="Times New Roman" panose="02020603050405020304" pitchFamily="18" charset="0"/>
                <a:ea typeface="Times New Roman" panose="02020603050405020304" pitchFamily="18" charset="0"/>
              </a:rPr>
              <a:t> </a:t>
            </a:r>
            <a:r>
              <a:rPr lang="en-US" spc="-20" dirty="0">
                <a:latin typeface="Times New Roman" panose="02020603050405020304" pitchFamily="18" charset="0"/>
                <a:ea typeface="Times New Roman" panose="02020603050405020304" pitchFamily="18" charset="0"/>
              </a:rPr>
              <a:t>Home</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6053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6612" y="1371600"/>
            <a:ext cx="8101013" cy="3416320"/>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PROJECT TITLE   : </a:t>
            </a:r>
            <a:r>
              <a:rPr lang="en-IN" dirty="0">
                <a:solidFill>
                  <a:schemeClr val="accent6">
                    <a:lumMod val="50000"/>
                  </a:schemeClr>
                </a:solidFill>
                <a:latin typeface="Times New Roman" panose="02020603050405020304" pitchFamily="18" charset="0"/>
                <a:cs typeface="Times New Roman" panose="02020603050405020304" pitchFamily="18" charset="0"/>
              </a:rPr>
              <a:t>TAX EVASION </a:t>
            </a:r>
            <a:r>
              <a:rPr lang="en-IN" dirty="0" smtClean="0">
                <a:solidFill>
                  <a:schemeClr val="accent6">
                    <a:lumMod val="50000"/>
                  </a:schemeClr>
                </a:solidFill>
                <a:latin typeface="Times New Roman" panose="02020603050405020304" pitchFamily="18" charset="0"/>
                <a:cs typeface="Times New Roman" panose="02020603050405020304" pitchFamily="18" charset="0"/>
              </a:rPr>
              <a:t>DETECTION</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BATCH NO              :  </a:t>
            </a:r>
            <a:r>
              <a:rPr lang="en-US" b="1" dirty="0">
                <a:solidFill>
                  <a:schemeClr val="accent6">
                    <a:lumMod val="50000"/>
                  </a:schemeClr>
                </a:solidFill>
                <a:latin typeface="Times New Roman" panose="02020603050405020304" pitchFamily="18" charset="0"/>
                <a:cs typeface="Times New Roman" panose="02020603050405020304" pitchFamily="18" charset="0"/>
              </a:rPr>
              <a:t> </a:t>
            </a:r>
            <a:r>
              <a:rPr lang="en-US" dirty="0" smtClean="0">
                <a:solidFill>
                  <a:schemeClr val="accent6">
                    <a:lumMod val="50000"/>
                  </a:schemeClr>
                </a:solidFill>
                <a:latin typeface="Times New Roman" panose="02020603050405020304" pitchFamily="18" charset="0"/>
                <a:cs typeface="Times New Roman" panose="02020603050405020304" pitchFamily="18" charset="0"/>
              </a:rPr>
              <a:t>6</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smtClean="0">
                <a:latin typeface="Times New Roman" panose="02020603050405020304" pitchFamily="18" charset="0"/>
                <a:cs typeface="Times New Roman" panose="02020603050405020304" pitchFamily="18" charset="0"/>
              </a:rPr>
              <a:t>DOMAIN                  </a:t>
            </a:r>
            <a:r>
              <a:rPr lang="en-US" b="1" dirty="0">
                <a:latin typeface="Times New Roman" panose="02020603050405020304" pitchFamily="18" charset="0"/>
                <a:cs typeface="Times New Roman" panose="02020603050405020304" pitchFamily="18" charset="0"/>
              </a:rPr>
              <a:t>:  </a:t>
            </a:r>
            <a:r>
              <a:rPr lang="en-US" dirty="0">
                <a:solidFill>
                  <a:schemeClr val="accent6">
                    <a:lumMod val="50000"/>
                  </a:schemeClr>
                </a:solidFill>
                <a:latin typeface="Times New Roman" panose="02020603050405020304" pitchFamily="18" charset="0"/>
                <a:cs typeface="Times New Roman" panose="02020603050405020304" pitchFamily="18" charset="0"/>
              </a:rPr>
              <a:t>DATA SCIENCE </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DATE                        </a:t>
            </a:r>
            <a:r>
              <a:rPr lang="en-US" b="1" smtClean="0">
                <a:latin typeface="Times New Roman" panose="02020603050405020304" pitchFamily="18" charset="0"/>
                <a:cs typeface="Times New Roman" panose="02020603050405020304" pitchFamily="18" charset="0"/>
              </a:rPr>
              <a:t>:  </a:t>
            </a:r>
            <a:r>
              <a:rPr lang="en-US" smtClean="0">
                <a:solidFill>
                  <a:schemeClr val="accent6">
                    <a:lumMod val="50000"/>
                  </a:schemeClr>
                </a:solidFill>
                <a:latin typeface="Times New Roman" panose="02020603050405020304" pitchFamily="18" charset="0"/>
                <a:cs typeface="Times New Roman" panose="02020603050405020304" pitchFamily="18" charset="0"/>
              </a:rPr>
              <a:t>15.05.2025</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MENTOR NAME    : </a:t>
            </a:r>
            <a:r>
              <a:rPr lang="en-US" b="1" dirty="0" smtClean="0">
                <a:latin typeface="Times New Roman" panose="02020603050405020304" pitchFamily="18" charset="0"/>
                <a:cs typeface="Times New Roman" panose="02020603050405020304" pitchFamily="18" charset="0"/>
              </a:rPr>
              <a:t> </a:t>
            </a:r>
            <a:r>
              <a:rPr lang="en-US" dirty="0" smtClean="0">
                <a:solidFill>
                  <a:schemeClr val="accent6">
                    <a:lumMod val="50000"/>
                  </a:schemeClr>
                </a:solidFill>
                <a:latin typeface="Times New Roman" panose="02020603050405020304" pitchFamily="18" charset="0"/>
                <a:cs typeface="Times New Roman" panose="02020603050405020304" pitchFamily="18" charset="0"/>
              </a:rPr>
              <a:t>MR.K.SEENI PULAVAR</a:t>
            </a:r>
            <a:endParaRPr lang="en-US" dirty="0">
              <a:solidFill>
                <a:schemeClr val="accent6">
                  <a:lumMod val="50000"/>
                </a:schemeClr>
              </a:solidFill>
              <a:latin typeface="Times New Roman" panose="02020603050405020304" pitchFamily="18" charset="0"/>
              <a:cs typeface="Times New Roman" panose="02020603050405020304" pitchFamily="18" charset="0"/>
            </a:endParaRPr>
          </a:p>
          <a:p>
            <a:pPr>
              <a:lnSpc>
                <a:spcPct val="150000"/>
              </a:lnSpc>
            </a:pPr>
            <a:r>
              <a:rPr lang="en-US" b="1" dirty="0" smtClean="0">
                <a:latin typeface="Times New Roman" panose="02020603050405020304" pitchFamily="18" charset="0"/>
                <a:cs typeface="Times New Roman" panose="02020603050405020304" pitchFamily="18" charset="0"/>
              </a:rPr>
              <a:t>DEPARTMENT</a:t>
            </a:r>
            <a:r>
              <a:rPr lang="en-US"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b="1"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smtClean="0">
                <a:solidFill>
                  <a:schemeClr val="accent6">
                    <a:lumMod val="50000"/>
                  </a:schemeClr>
                </a:solidFill>
                <a:latin typeface="Times New Roman" panose="02020603050405020304" pitchFamily="18" charset="0"/>
                <a:cs typeface="Times New Roman" panose="02020603050405020304" pitchFamily="18" charset="0"/>
              </a:rPr>
              <a:t> </a:t>
            </a:r>
            <a:r>
              <a:rPr lang="en-US" dirty="0" smtClean="0">
                <a:solidFill>
                  <a:schemeClr val="accent6">
                    <a:lumMod val="50000"/>
                  </a:schemeClr>
                </a:solidFill>
                <a:latin typeface="Times New Roman" panose="02020603050405020304" pitchFamily="18" charset="0"/>
                <a:cs typeface="Times New Roman" panose="02020603050405020304" pitchFamily="18" charset="0"/>
              </a:rPr>
              <a:t>COMPUTER SCIENCE AND ENGINEERING</a:t>
            </a:r>
          </a:p>
          <a:p>
            <a:pPr>
              <a:lnSpc>
                <a:spcPct val="150000"/>
              </a:lnSpc>
            </a:pPr>
            <a:r>
              <a:rPr lang="en-US" b="1" dirty="0" smtClean="0">
                <a:latin typeface="Times New Roman" panose="02020603050405020304" pitchFamily="18" charset="0"/>
                <a:cs typeface="Times New Roman" panose="02020603050405020304" pitchFamily="18" charset="0"/>
              </a:rPr>
              <a:t>HEAD OF THE DEPARTMENT : </a:t>
            </a:r>
            <a:r>
              <a:rPr lang="en-US" dirty="0" smtClean="0">
                <a:solidFill>
                  <a:schemeClr val="accent6">
                    <a:lumMod val="50000"/>
                  </a:schemeClr>
                </a:solidFill>
                <a:latin typeface="Times New Roman" panose="02020603050405020304" pitchFamily="18" charset="0"/>
                <a:cs typeface="Times New Roman" panose="02020603050405020304" pitchFamily="18" charset="0"/>
              </a:rPr>
              <a:t>DR.T.SHEIKYOUSUF</a:t>
            </a:r>
            <a:endParaRPr lang="en-US" b="1" dirty="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STUDENTS NAME :</a:t>
            </a:r>
          </a:p>
        </p:txBody>
      </p:sp>
      <p:graphicFrame>
        <p:nvGraphicFramePr>
          <p:cNvPr id="7" name="Table 6"/>
          <p:cNvGraphicFramePr>
            <a:graphicFrameLocks noGrp="1"/>
          </p:cNvGraphicFramePr>
          <p:nvPr>
            <p:extLst>
              <p:ext uri="{D42A27DB-BD31-4B8C-83A1-F6EECF244321}">
                <p14:modId xmlns:p14="http://schemas.microsoft.com/office/powerpoint/2010/main" val="4004194727"/>
              </p:ext>
            </p:extLst>
          </p:nvPr>
        </p:nvGraphicFramePr>
        <p:xfrm>
          <a:off x="2817812" y="4787920"/>
          <a:ext cx="5166782" cy="1547402"/>
        </p:xfrm>
        <a:graphic>
          <a:graphicData uri="http://schemas.openxmlformats.org/drawingml/2006/table">
            <a:tbl>
              <a:tblPr firstRow="1" bandRow="1">
                <a:tableStyleId>{72833802-FEF1-4C79-8D5D-14CF1EAF98D9}</a:tableStyleId>
              </a:tblPr>
              <a:tblGrid>
                <a:gridCol w="2583391">
                  <a:extLst>
                    <a:ext uri="{9D8B030D-6E8A-4147-A177-3AD203B41FA5}">
                      <a16:colId xmlns="" xmlns:a16="http://schemas.microsoft.com/office/drawing/2014/main" val="20000"/>
                    </a:ext>
                  </a:extLst>
                </a:gridCol>
                <a:gridCol w="2583391">
                  <a:extLst>
                    <a:ext uri="{9D8B030D-6E8A-4147-A177-3AD203B41FA5}">
                      <a16:colId xmlns="" xmlns:a16="http://schemas.microsoft.com/office/drawing/2014/main" val="20001"/>
                    </a:ext>
                  </a:extLst>
                </a:gridCol>
              </a:tblGrid>
              <a:tr h="382763">
                <a:tc>
                  <a:txBody>
                    <a:bodyPr/>
                    <a:lstStyle/>
                    <a:p>
                      <a:pPr algn="ctr"/>
                      <a:r>
                        <a:rPr lang="en-US" dirty="0"/>
                        <a:t>REG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88213">
                <a:tc>
                  <a:txBody>
                    <a:bodyPr/>
                    <a:lstStyle/>
                    <a:p>
                      <a:pPr algn="ctr"/>
                      <a:r>
                        <a:rPr lang="en-US" b="1" dirty="0">
                          <a:latin typeface="Times New Roman" panose="02020603050405020304" pitchFamily="18" charset="0"/>
                          <a:cs typeface="Times New Roman" panose="02020603050405020304" pitchFamily="18" charset="0"/>
                        </a:rPr>
                        <a:t>911521104007</a:t>
                      </a:r>
                      <a:r>
                        <a:rPr lang="en-US" dirty="0">
                          <a:latin typeface="Times New Roman" panose="02020603050405020304" pitchFamily="18" charset="0"/>
                          <a:cs typeface="Times New Roman" panose="02020603050405020304" pitchFamily="18" charset="0"/>
                        </a:rPr>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r>
                        <a:rPr lang="en-US" dirty="0">
                          <a:solidFill>
                            <a:schemeClr val="accent6">
                              <a:lumMod val="50000"/>
                            </a:schemeClr>
                          </a:solidFill>
                          <a:latin typeface="Times New Roman" panose="02020603050405020304" pitchFamily="18" charset="0"/>
                          <a:cs typeface="Times New Roman" panose="02020603050405020304" pitchFamily="18" charset="0"/>
                        </a:rPr>
                        <a:t>CHELLAPANDI M </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88213">
                <a:tc>
                  <a:txBody>
                    <a:bodyPr/>
                    <a:lstStyle/>
                    <a:p>
                      <a:pPr algn="ctr"/>
                      <a:r>
                        <a:rPr lang="en-US" b="1" dirty="0">
                          <a:latin typeface="Times New Roman" panose="02020603050405020304" pitchFamily="18" charset="0"/>
                          <a:cs typeface="Times New Roman" panose="02020603050405020304" pitchFamily="18" charset="0"/>
                        </a:rPr>
                        <a:t>911521104026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solidFill>
                            <a:schemeClr val="accent6">
                              <a:lumMod val="50000"/>
                            </a:schemeClr>
                          </a:solidFill>
                          <a:latin typeface="Times New Roman" panose="02020603050405020304" pitchFamily="18" charset="0"/>
                          <a:cs typeface="Times New Roman" panose="02020603050405020304" pitchFamily="18" charset="0"/>
                        </a:rPr>
                        <a:t>MOHAMED KHALID 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88213">
                <a:tc>
                  <a:txBody>
                    <a:bodyPr/>
                    <a:lstStyle/>
                    <a:p>
                      <a:pPr algn="ctr"/>
                      <a:r>
                        <a:rPr lang="en-US" b="1" dirty="0">
                          <a:latin typeface="Times New Roman" panose="02020603050405020304" pitchFamily="18" charset="0"/>
                          <a:cs typeface="Times New Roman" panose="02020603050405020304" pitchFamily="18" charset="0"/>
                        </a:rPr>
                        <a:t>911521104053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r>
                        <a:rPr lang="en-US" dirty="0">
                          <a:solidFill>
                            <a:schemeClr val="accent6">
                              <a:lumMod val="50000"/>
                            </a:schemeClr>
                          </a:solidFill>
                          <a:latin typeface="Times New Roman" panose="02020603050405020304" pitchFamily="18" charset="0"/>
                          <a:cs typeface="Times New Roman" panose="02020603050405020304" pitchFamily="18" charset="0"/>
                        </a:rPr>
                        <a:t>THANUSH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924" t="19697" r="5303" b="59764"/>
          <a:stretch/>
        </p:blipFill>
        <p:spPr>
          <a:xfrm>
            <a:off x="0" y="0"/>
            <a:ext cx="9294812" cy="1265047"/>
          </a:xfrm>
          <a:prstGeom prst="rect">
            <a:avLst/>
          </a:prstGeom>
        </p:spPr>
      </p:pic>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27436"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4646612" y="5257800"/>
            <a:ext cx="2725105" cy="369332"/>
          </a:xfrm>
          <a:prstGeom prst="rect">
            <a:avLst/>
          </a:prstGeom>
        </p:spPr>
        <p:txBody>
          <a:bodyPr wrap="none">
            <a:spAutoFit/>
          </a:bodyPr>
          <a:lstStyle/>
          <a:p>
            <a:r>
              <a:rPr lang="en-US" dirty="0"/>
              <a:t> </a:t>
            </a:r>
            <a:r>
              <a:rPr lang="en-US" b="1" dirty="0" smtClean="0"/>
              <a:t>Fig:2 </a:t>
            </a:r>
            <a:r>
              <a:rPr lang="en-US" dirty="0"/>
              <a:t>– Register Account</a:t>
            </a:r>
          </a:p>
        </p:txBody>
      </p:sp>
      <p:pic>
        <p:nvPicPr>
          <p:cNvPr id="6" name="Image 111"/>
          <p:cNvPicPr/>
          <p:nvPr/>
        </p:nvPicPr>
        <p:blipFill>
          <a:blip r:embed="rId2" cstate="print"/>
          <a:stretch>
            <a:fillRect/>
          </a:stretch>
        </p:blipFill>
        <p:spPr>
          <a:xfrm>
            <a:off x="1370012" y="1676400"/>
            <a:ext cx="9144000" cy="3352799"/>
          </a:xfrm>
          <a:prstGeom prst="rect">
            <a:avLst/>
          </a:prstGeom>
        </p:spPr>
      </p:pic>
    </p:spTree>
    <p:extLst>
      <p:ext uri="{BB962C8B-B14F-4D97-AF65-F5344CB8AC3E}">
        <p14:creationId xmlns:p14="http://schemas.microsoft.com/office/powerpoint/2010/main" val="25350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4916731" y="5334000"/>
            <a:ext cx="2050561" cy="369332"/>
          </a:xfrm>
          <a:prstGeom prst="rect">
            <a:avLst/>
          </a:prstGeom>
        </p:spPr>
        <p:txBody>
          <a:bodyPr wrap="none">
            <a:spAutoFit/>
          </a:bodyPr>
          <a:lstStyle/>
          <a:p>
            <a:r>
              <a:rPr lang="en-US" b="1" dirty="0"/>
              <a:t>Fig:3 </a:t>
            </a:r>
            <a:r>
              <a:rPr lang="en-US" dirty="0"/>
              <a:t>– Dashboard</a:t>
            </a:r>
          </a:p>
        </p:txBody>
      </p:sp>
      <p:pic>
        <p:nvPicPr>
          <p:cNvPr id="6" name="Image 112"/>
          <p:cNvPicPr/>
          <p:nvPr/>
        </p:nvPicPr>
        <p:blipFill>
          <a:blip r:embed="rId2" cstate="print"/>
          <a:stretch>
            <a:fillRect/>
          </a:stretch>
        </p:blipFill>
        <p:spPr>
          <a:xfrm>
            <a:off x="1370012" y="1676400"/>
            <a:ext cx="9144000" cy="3276600"/>
          </a:xfrm>
          <a:prstGeom prst="rect">
            <a:avLst/>
          </a:prstGeom>
        </p:spPr>
      </p:pic>
    </p:spTree>
    <p:extLst>
      <p:ext uri="{BB962C8B-B14F-4D97-AF65-F5344CB8AC3E}">
        <p14:creationId xmlns:p14="http://schemas.microsoft.com/office/powerpoint/2010/main" val="411668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4799012" y="5330250"/>
            <a:ext cx="2393604" cy="369332"/>
          </a:xfrm>
          <a:prstGeom prst="rect">
            <a:avLst/>
          </a:prstGeom>
        </p:spPr>
        <p:txBody>
          <a:bodyPr wrap="none">
            <a:spAutoFit/>
          </a:bodyPr>
          <a:lstStyle/>
          <a:p>
            <a:r>
              <a:rPr lang="en-US" dirty="0"/>
              <a:t> </a:t>
            </a:r>
            <a:r>
              <a:rPr lang="en-US" b="1" dirty="0" smtClean="0"/>
              <a:t>Fig:4 </a:t>
            </a:r>
            <a:r>
              <a:rPr lang="en-US" dirty="0"/>
              <a:t>– Result Details</a:t>
            </a:r>
          </a:p>
        </p:txBody>
      </p:sp>
      <p:pic>
        <p:nvPicPr>
          <p:cNvPr id="6" name="Image 113"/>
          <p:cNvPicPr/>
          <p:nvPr/>
        </p:nvPicPr>
        <p:blipFill>
          <a:blip r:embed="rId2" cstate="print"/>
          <a:stretch>
            <a:fillRect/>
          </a:stretch>
        </p:blipFill>
        <p:spPr>
          <a:xfrm>
            <a:off x="1446212" y="1676400"/>
            <a:ext cx="9067800" cy="3505200"/>
          </a:xfrm>
          <a:prstGeom prst="rect">
            <a:avLst/>
          </a:prstGeom>
        </p:spPr>
      </p:pic>
    </p:spTree>
    <p:extLst>
      <p:ext uri="{BB962C8B-B14F-4D97-AF65-F5344CB8AC3E}">
        <p14:creationId xmlns:p14="http://schemas.microsoft.com/office/powerpoint/2010/main" val="93544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4799012" y="5330250"/>
            <a:ext cx="2738827" cy="369332"/>
          </a:xfrm>
          <a:prstGeom prst="rect">
            <a:avLst/>
          </a:prstGeom>
        </p:spPr>
        <p:txBody>
          <a:bodyPr wrap="none">
            <a:spAutoFit/>
          </a:bodyPr>
          <a:lstStyle/>
          <a:p>
            <a:r>
              <a:rPr lang="en-US" b="1" dirty="0"/>
              <a:t>Fig:5 </a:t>
            </a:r>
            <a:r>
              <a:rPr lang="en-US" dirty="0"/>
              <a:t>– Tax Payers Finder</a:t>
            </a:r>
          </a:p>
        </p:txBody>
      </p:sp>
      <p:pic>
        <p:nvPicPr>
          <p:cNvPr id="7" name="Image 114"/>
          <p:cNvPicPr/>
          <p:nvPr/>
        </p:nvPicPr>
        <p:blipFill>
          <a:blip r:embed="rId2" cstate="print"/>
          <a:stretch>
            <a:fillRect/>
          </a:stretch>
        </p:blipFill>
        <p:spPr>
          <a:xfrm>
            <a:off x="1217612" y="1676400"/>
            <a:ext cx="9296400" cy="3505200"/>
          </a:xfrm>
          <a:prstGeom prst="rect">
            <a:avLst/>
          </a:prstGeom>
        </p:spPr>
      </p:pic>
    </p:spTree>
    <p:extLst>
      <p:ext uri="{BB962C8B-B14F-4D97-AF65-F5344CB8AC3E}">
        <p14:creationId xmlns:p14="http://schemas.microsoft.com/office/powerpoint/2010/main" val="70776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4265612" y="5334000"/>
            <a:ext cx="3273332" cy="369332"/>
          </a:xfrm>
          <a:prstGeom prst="rect">
            <a:avLst/>
          </a:prstGeom>
        </p:spPr>
        <p:txBody>
          <a:bodyPr wrap="none">
            <a:spAutoFit/>
          </a:bodyPr>
          <a:lstStyle/>
          <a:p>
            <a:r>
              <a:rPr lang="en-US" b="1" dirty="0"/>
              <a:t>Fig:6 </a:t>
            </a:r>
            <a:r>
              <a:rPr lang="en-US" dirty="0"/>
              <a:t>– Income Tax Calculator</a:t>
            </a:r>
          </a:p>
        </p:txBody>
      </p:sp>
      <p:pic>
        <p:nvPicPr>
          <p:cNvPr id="7" name="Image 115"/>
          <p:cNvPicPr/>
          <p:nvPr/>
        </p:nvPicPr>
        <p:blipFill>
          <a:blip r:embed="rId2" cstate="print"/>
          <a:stretch>
            <a:fillRect/>
          </a:stretch>
        </p:blipFill>
        <p:spPr>
          <a:xfrm>
            <a:off x="1293812" y="1676400"/>
            <a:ext cx="8991600" cy="3352800"/>
          </a:xfrm>
          <a:prstGeom prst="rect">
            <a:avLst/>
          </a:prstGeom>
        </p:spPr>
      </p:pic>
    </p:spTree>
    <p:extLst>
      <p:ext uri="{BB962C8B-B14F-4D97-AF65-F5344CB8AC3E}">
        <p14:creationId xmlns:p14="http://schemas.microsoft.com/office/powerpoint/2010/main" val="368122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OUTPUT SCREENSHOTS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2" name="Rectangle 1"/>
          <p:cNvSpPr/>
          <p:nvPr/>
        </p:nvSpPr>
        <p:spPr>
          <a:xfrm>
            <a:off x="3960812" y="5330249"/>
            <a:ext cx="3749744" cy="369332"/>
          </a:xfrm>
          <a:prstGeom prst="rect">
            <a:avLst/>
          </a:prstGeom>
        </p:spPr>
        <p:txBody>
          <a:bodyPr wrap="none">
            <a:spAutoFit/>
          </a:bodyPr>
          <a:lstStyle/>
          <a:p>
            <a:r>
              <a:rPr lang="en-US" b="1" dirty="0" smtClean="0"/>
              <a:t>Fig:7 </a:t>
            </a:r>
            <a:r>
              <a:rPr lang="en-US" dirty="0" smtClean="0"/>
              <a:t>– Upload File for Statements</a:t>
            </a:r>
            <a:endParaRPr lang="en-US" dirty="0"/>
          </a:p>
        </p:txBody>
      </p:sp>
      <p:pic>
        <p:nvPicPr>
          <p:cNvPr id="7" name="Image 116"/>
          <p:cNvPicPr/>
          <p:nvPr/>
        </p:nvPicPr>
        <p:blipFill>
          <a:blip r:embed="rId2" cstate="print"/>
          <a:stretch>
            <a:fillRect/>
          </a:stretch>
        </p:blipFill>
        <p:spPr>
          <a:xfrm>
            <a:off x="1217612" y="1814512"/>
            <a:ext cx="9448799" cy="3200400"/>
          </a:xfrm>
          <a:prstGeom prst="rect">
            <a:avLst/>
          </a:prstGeom>
        </p:spPr>
      </p:pic>
    </p:spTree>
    <p:extLst>
      <p:ext uri="{BB962C8B-B14F-4D97-AF65-F5344CB8AC3E}">
        <p14:creationId xmlns:p14="http://schemas.microsoft.com/office/powerpoint/2010/main" val="254046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1"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CONCLUSION </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284005"/>
            <a:ext cx="9141759" cy="3416320"/>
          </a:xfrm>
          <a:prstGeom prst="rect">
            <a:avLst/>
          </a:prstGeom>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The Tax Evasion Detection system successfully demonstrates the use of machine learning and data analytics to identify fraudulent tax behavior. By analyzing large volumes of financial data and recognizing hidden patterns, the system improves the accuracy and efficiency of detecting tax evasion compared to traditional methods.</a:t>
            </a:r>
          </a:p>
          <a:p>
            <a:pPr>
              <a:lnSpc>
                <a:spcPct val="150000"/>
              </a:lnSpc>
            </a:pPr>
            <a:r>
              <a:rPr lang="en-US" dirty="0">
                <a:latin typeface="Times New Roman" panose="02020603050405020304" pitchFamily="18" charset="0"/>
                <a:cs typeface="Times New Roman" panose="02020603050405020304" pitchFamily="18" charset="0"/>
              </a:rPr>
              <a:t>This approach reduces manual auditing efforts, saves time, and helps tax authorities focus on high-risk cases. With real-time analysis and intelligent classification, the system supports better decision-making and enhances overall tax compliance. It is also scalable and adaptable to different tax jurisdictions, making it a valuable tool in modern tax administration.</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5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1"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 FUTURE ENHANCEMENTS </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1" y="2284005"/>
            <a:ext cx="9141759" cy="3331938"/>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Real-time </a:t>
            </a:r>
            <a:r>
              <a:rPr lang="en-US" dirty="0">
                <a:latin typeface="Times New Roman" panose="02020603050405020304" pitchFamily="18" charset="0"/>
                <a:cs typeface="Times New Roman" panose="02020603050405020304" pitchFamily="18" charset="0"/>
              </a:rPr>
              <a:t>analytics</a:t>
            </a:r>
          </a:p>
          <a:p>
            <a:pPr marL="285750" indent="-285750">
              <a:lnSpc>
                <a:spcPct val="20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Integration with broader data sources</a:t>
            </a:r>
          </a:p>
          <a:p>
            <a:pPr marL="285750" indent="-285750">
              <a:lnSpc>
                <a:spcPct val="20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Smarter AI models</a:t>
            </a:r>
          </a:p>
          <a:p>
            <a:pPr marL="285750" indent="-285750">
              <a:lnSpc>
                <a:spcPct val="20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Dynamic threshold scoring</a:t>
            </a:r>
          </a:p>
          <a:p>
            <a:pPr marL="285750" indent="-285750">
              <a:lnSpc>
                <a:spcPct val="20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Visual dashboards and reports</a:t>
            </a:r>
          </a:p>
          <a:p>
            <a:pPr marL="285750" indent="-285750">
              <a:lnSpc>
                <a:spcPct val="20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Advanced anomaly detection techniques</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25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1"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REFERENCES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284005"/>
            <a:ext cx="9141759" cy="3366563"/>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Alon-Barkat</a:t>
            </a:r>
            <a:r>
              <a:rPr lang="en-US" dirty="0">
                <a:latin typeface="Times New Roman" panose="02020603050405020304" pitchFamily="18" charset="0"/>
                <a:cs typeface="Times New Roman" panose="02020603050405020304" pitchFamily="18" charset="0"/>
              </a:rPr>
              <a:t>, S. (2019). </a:t>
            </a:r>
            <a:r>
              <a:rPr lang="en-US" i="1" dirty="0">
                <a:latin typeface="Times New Roman" panose="02020603050405020304" pitchFamily="18" charset="0"/>
                <a:cs typeface="Times New Roman" panose="02020603050405020304" pitchFamily="18" charset="0"/>
              </a:rPr>
              <a:t>Can AI and Machine Learning Improve the Detection of Tax Evasion?</a:t>
            </a:r>
            <a:r>
              <a:rPr lang="en-US" dirty="0">
                <a:latin typeface="Times New Roman" panose="02020603050405020304" pitchFamily="18" charset="0"/>
                <a:cs typeface="Times New Roman" panose="02020603050405020304" pitchFamily="18" charset="0"/>
              </a:rPr>
              <a:t> Journal of Financial Crime, 26(2), 410–429.</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Chen, L., &amp; Zhao, M. (2020). </a:t>
            </a:r>
            <a:r>
              <a:rPr lang="en-US" i="1" dirty="0">
                <a:latin typeface="Times New Roman" panose="02020603050405020304" pitchFamily="18" charset="0"/>
                <a:cs typeface="Times New Roman" panose="02020603050405020304" pitchFamily="18" charset="0"/>
              </a:rPr>
              <a:t>Deep Learning Approaches to Tax Evasion Detection.</a:t>
            </a:r>
            <a:r>
              <a:rPr lang="en-US" dirty="0">
                <a:latin typeface="Times New Roman" panose="02020603050405020304" pitchFamily="18" charset="0"/>
                <a:cs typeface="Times New Roman" panose="02020603050405020304" pitchFamily="18" charset="0"/>
              </a:rPr>
              <a:t> Proc. of the Int. Conf. on Machine Learning and Data Mining, 450–463.</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Fan, X., &amp; Liu, W. (2019). </a:t>
            </a:r>
            <a:r>
              <a:rPr lang="en-US" i="1" dirty="0">
                <a:latin typeface="Times New Roman" panose="02020603050405020304" pitchFamily="18" charset="0"/>
                <a:cs typeface="Times New Roman" panose="02020603050405020304" pitchFamily="18" charset="0"/>
              </a:rPr>
              <a:t>A Survey on Machine Learning in Tax Evasion Detection.</a:t>
            </a:r>
            <a:r>
              <a:rPr lang="en-US" dirty="0">
                <a:latin typeface="Times New Roman" panose="02020603050405020304" pitchFamily="18" charset="0"/>
                <a:cs typeface="Times New Roman" panose="02020603050405020304" pitchFamily="18" charset="0"/>
              </a:rPr>
              <a:t> Artificial Intelligence Review, 52(1), 311–327.</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Fischer, L., &amp; Klan, R. (2021). </a:t>
            </a:r>
            <a:r>
              <a:rPr lang="en-US" i="1" dirty="0">
                <a:latin typeface="Times New Roman" panose="02020603050405020304" pitchFamily="18" charset="0"/>
                <a:cs typeface="Times New Roman" panose="02020603050405020304" pitchFamily="18" charset="0"/>
              </a:rPr>
              <a:t>Innovations in Financial Crime Detection: Harnessing Machine Learning for Tax Evasion.</a:t>
            </a:r>
            <a:r>
              <a:rPr lang="en-US" dirty="0">
                <a:latin typeface="Times New Roman" panose="02020603050405020304" pitchFamily="18" charset="0"/>
                <a:cs typeface="Times New Roman" panose="02020603050405020304" pitchFamily="18" charset="0"/>
              </a:rPr>
              <a:t> Journal of Financial Technology, 7(2), 47–65.</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89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93812" y="1066800"/>
            <a:ext cx="144780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Thank You</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
        <p:nvSpPr>
          <p:cNvPr id="11" name="Rectangle 5"/>
          <p:cNvSpPr>
            <a:spLocks noChangeArrowheads="1"/>
          </p:cNvSpPr>
          <p:nvPr/>
        </p:nvSpPr>
        <p:spPr bwMode="auto">
          <a:xfrm>
            <a:off x="1522412" y="1524000"/>
            <a:ext cx="70850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“Detecting fraud isn't just about technology — it's about protecting fairness, trust, and the future.”</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612" y="2904530"/>
            <a:ext cx="6055644" cy="270908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23737" t="-26940" r="1" b="10958"/>
          <a:stretch/>
        </p:blipFill>
        <p:spPr>
          <a:xfrm>
            <a:off x="8228012" y="304800"/>
            <a:ext cx="1989568" cy="1946650"/>
          </a:xfrm>
          <a:prstGeom prst="rect">
            <a:avLst/>
          </a:prstGeom>
        </p:spPr>
      </p:pic>
    </p:spTree>
    <p:extLst>
      <p:ext uri="{BB962C8B-B14F-4D97-AF65-F5344CB8AC3E}">
        <p14:creationId xmlns:p14="http://schemas.microsoft.com/office/powerpoint/2010/main" val="46313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a:solidFill>
                  <a:schemeClr val="accent5"/>
                </a:solidFill>
                <a:latin typeface="Arial Black" panose="020B0604020202020204" pitchFamily="34" charset="0"/>
                <a:cs typeface="Arial Black" panose="020B0604020202020204" pitchFamily="34" charset="0"/>
              </a:rPr>
              <a:t>TITLE JUSTIFICATION</a:t>
            </a:r>
            <a:r>
              <a:rPr lang="en-IN" dirty="0"/>
              <a:t> </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9141759" cy="1938992"/>
          </a:xfrm>
          <a:prstGeom prst="rect">
            <a:avLst/>
          </a:prstGeom>
        </p:spPr>
        <p:txBody>
          <a:bodyPr wrap="square">
            <a:spAutoFit/>
          </a:bodyPr>
          <a:lstStyle/>
          <a:p>
            <a:pPr lvl="0" algn="just" eaLnBrk="0" fontAlgn="base" hangingPunct="0">
              <a:lnSpc>
                <a:spcPct val="200000"/>
              </a:lnSpc>
              <a:spcBef>
                <a:spcPct val="0"/>
              </a:spcBef>
              <a:spcAft>
                <a:spcPct val="0"/>
              </a:spcAft>
            </a:pPr>
            <a:r>
              <a:rPr lang="en-US" sz="2000" dirty="0">
                <a:latin typeface="Times New Roman" panose="02020603050405020304" pitchFamily="18" charset="0"/>
                <a:cs typeface="Times New Roman" panose="02020603050405020304" pitchFamily="18" charset="0"/>
              </a:rPr>
              <a:t>The title </a:t>
            </a:r>
            <a:r>
              <a:rPr lang="en-US" sz="2000" b="1" dirty="0">
                <a:latin typeface="Times New Roman" panose="02020603050405020304" pitchFamily="18" charset="0"/>
                <a:cs typeface="Times New Roman" panose="02020603050405020304" pitchFamily="18" charset="0"/>
              </a:rPr>
              <a:t>"Tax Evasion Detection"</a:t>
            </a:r>
            <a:r>
              <a:rPr lang="en-US" sz="2000" dirty="0">
                <a:latin typeface="Times New Roman" panose="02020603050405020304" pitchFamily="18" charset="0"/>
                <a:cs typeface="Times New Roman" panose="02020603050405020304" pitchFamily="18" charset="0"/>
              </a:rPr>
              <a:t> clearly shows the main goal of the project – to find and stop people or companies who avoid paying taxes. This project uses machine learning and data analysis to detect unusual financial activities. </a:t>
            </a:r>
            <a:endParaRPr lang="en-US"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59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rPr>
              <a:t>ABSTRACT</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2" y="2514600"/>
            <a:ext cx="9217959" cy="3268652"/>
          </a:xfrm>
          <a:prstGeom prst="rect">
            <a:avLst/>
          </a:prstGeom>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Tax evasion detection</a:t>
            </a:r>
            <a:r>
              <a:rPr lang="en-US" sz="2000" dirty="0">
                <a:latin typeface="Times New Roman" panose="02020603050405020304" pitchFamily="18" charset="0"/>
                <a:cs typeface="Times New Roman" panose="02020603050405020304" pitchFamily="18" charset="0"/>
              </a:rPr>
              <a:t> is the process of identifying individuals or organizations that intentionally avoid paying taxes through fraudulent means. It combines advanced data analytics, machine learning, and financial forensics to examine patterns in transactions, tax filings, and business activities. This approach helps tax authorities detect unusual behaviors or discrepancies, ensuring fair tax practices and protecting government revenue. Techniques like predictive modeling, anomaly detection, and AI are commonly used to flag potential cases of tax evasion from large datasets.</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4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INTRODUCTION</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9141759" cy="1883657"/>
          </a:xfrm>
          <a:prstGeom prst="rect">
            <a:avLst/>
          </a:prstGeom>
        </p:spPr>
        <p:txBody>
          <a:bodyPr wrap="square">
            <a:spAutoFit/>
          </a:bodyPr>
          <a:lstStyle/>
          <a:p>
            <a:pPr lvl="0" algn="just" eaLnBrk="0" fontAlgn="base" hangingPunct="0">
              <a:lnSpc>
                <a:spcPct val="150000"/>
              </a:lnSpc>
              <a:spcBef>
                <a:spcPct val="0"/>
              </a:spcBef>
              <a:spcAft>
                <a:spcPct val="0"/>
              </a:spcAft>
            </a:pPr>
            <a:r>
              <a:rPr lang="en-US" sz="2000" dirty="0">
                <a:latin typeface="Times New Roman" panose="02020603050405020304" pitchFamily="18" charset="0"/>
                <a:cs typeface="Times New Roman" panose="02020603050405020304" pitchFamily="18" charset="0"/>
              </a:rPr>
              <a:t>Modern tax systems require smarter tools. This project uses advanced technologies to analyze large volumes of financial data in real-time, enabling quicker and more accurate detection of fraudulent activity. Compared to manual audits, these tech-driven methods are faster, scalable, and more </a:t>
            </a:r>
            <a:r>
              <a:rPr lang="en-US" sz="2000" dirty="0" smtClean="0">
                <a:latin typeface="Times New Roman" panose="02020603050405020304" pitchFamily="18" charset="0"/>
                <a:cs typeface="Times New Roman" panose="02020603050405020304" pitchFamily="18" charset="0"/>
              </a:rPr>
              <a:t>effective.</a:t>
            </a:r>
            <a:endParaRPr lang="en-US" dirty="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OBJECTIVES</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9141759" cy="1938992"/>
          </a:xfrm>
          <a:prstGeom prst="rect">
            <a:avLst/>
          </a:prstGeom>
        </p:spPr>
        <p:txBody>
          <a:bodyPr wrap="square">
            <a:spAutoFit/>
          </a:bodyPr>
          <a:lstStyle/>
          <a:p>
            <a:pPr marL="457200" indent="-457200">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Develop </a:t>
            </a:r>
            <a:r>
              <a:rPr lang="en-US" sz="2000" dirty="0">
                <a:latin typeface="Times New Roman" panose="02020603050405020304" pitchFamily="18" charset="0"/>
                <a:cs typeface="Times New Roman" panose="02020603050405020304" pitchFamily="18" charset="0"/>
              </a:rPr>
              <a:t>a smart and scalable system to detect tax evasion.</a:t>
            </a:r>
          </a:p>
          <a:p>
            <a:pPr marL="457200" indent="-4572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 machine learning and pattern recognition for early detection.</a:t>
            </a:r>
          </a:p>
          <a:p>
            <a:pPr marL="457200" indent="-4572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Improve compliance and revenue collection.</a:t>
            </a:r>
          </a:p>
          <a:p>
            <a:pPr marL="457200" indent="-4572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Support resource optimization for tax enforcement.</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3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pPr algn="l"/>
            <a:r>
              <a:rPr lang="en-IN" sz="3200" b="1" dirty="0" smtClean="0">
                <a:solidFill>
                  <a:schemeClr val="accent5"/>
                </a:solidFill>
                <a:latin typeface="Arial Black" panose="020B0604020202020204" pitchFamily="34" charset="0"/>
                <a:cs typeface="Arial Black" panose="020B0604020202020204" pitchFamily="34" charset="0"/>
              </a:rPr>
              <a:t>EXISTING SYSTEM</a:t>
            </a:r>
            <a:endParaRPr lang="en-US"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571786"/>
            <a:ext cx="6779559" cy="1938992"/>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Manual </a:t>
            </a:r>
            <a:r>
              <a:rPr lang="en-US" sz="2000" dirty="0">
                <a:latin typeface="Times New Roman" panose="02020603050405020304" pitchFamily="18" charset="0"/>
                <a:cs typeface="Times New Roman" panose="02020603050405020304" pitchFamily="18" charset="0"/>
              </a:rPr>
              <a:t>and rule-based systems.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Slow and resource-intensive.</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Limited ability to detect complex fraud.</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Reliance on historical patterns; lacks real-time </a:t>
            </a:r>
            <a:r>
              <a:rPr lang="en-US" sz="2000" dirty="0" smtClean="0">
                <a:latin typeface="Times New Roman" panose="02020603050405020304" pitchFamily="18" charset="0"/>
                <a:cs typeface="Times New Roman" panose="02020603050405020304" pitchFamily="18" charset="0"/>
              </a:rPr>
              <a:t>capability</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96052" y="4510778"/>
            <a:ext cx="9217960" cy="1200329"/>
          </a:xfrm>
          <a:prstGeom prst="rect">
            <a:avLst/>
          </a:prstGeom>
          <a:noFill/>
          <a:ln>
            <a:noFill/>
            <a:prstDash val="solid"/>
          </a:ln>
        </p:spPr>
        <p:txBody>
          <a:bodyPr wrap="square" rtlCol="0">
            <a:spAutoFit/>
          </a:bodyPr>
          <a:lstStyle/>
          <a:p>
            <a:pPr marL="285750" indent="-285750">
              <a:buFont typeface="Wingdings" panose="05000000000000000000" pitchFamily="2" charset="2"/>
              <a:buChar char="Ø"/>
            </a:pPr>
            <a:r>
              <a:rPr lang="en-US" b="1" dirty="0" smtClean="0">
                <a:latin typeface="Times New Roman" panose="02020603050405020304" pitchFamily="18" charset="0"/>
                <a:cs typeface="Times New Roman" panose="02020603050405020304" pitchFamily="18" charset="0"/>
              </a:rPr>
              <a:t>Resource : </a:t>
            </a:r>
            <a:r>
              <a:rPr lang="en-US" dirty="0" smtClean="0">
                <a:latin typeface="Times New Roman" panose="02020603050405020304" pitchFamily="18" charset="0"/>
                <a:cs typeface="Times New Roman" panose="02020603050405020304" pitchFamily="18" charset="0"/>
              </a:rPr>
              <a:t>Big </a:t>
            </a:r>
            <a:r>
              <a:rPr lang="en-US" dirty="0">
                <a:latin typeface="Times New Roman" panose="02020603050405020304" pitchFamily="18" charset="0"/>
                <a:cs typeface="Times New Roman" panose="02020603050405020304" pitchFamily="18" charset="0"/>
              </a:rPr>
              <a:t>Data Applied to Tax Evasion Detection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by </a:t>
            </a:r>
            <a:r>
              <a:rPr lang="en-US" dirty="0" smtClean="0">
                <a:latin typeface="Times New Roman" panose="02020603050405020304" pitchFamily="18" charset="0"/>
                <a:cs typeface="Times New Roman" panose="02020603050405020304" pitchFamily="18" charset="0"/>
              </a:rPr>
              <a:t>Paulo Cesar </a:t>
            </a:r>
            <a:r>
              <a:rPr lang="en-US" dirty="0" err="1" smtClean="0">
                <a:latin typeface="Times New Roman" panose="02020603050405020304" pitchFamily="18" charset="0"/>
                <a:cs typeface="Times New Roman" panose="02020603050405020304" pitchFamily="18" charset="0"/>
              </a:rPr>
              <a:t>Abrantes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Felipe </a:t>
            </a:r>
            <a:r>
              <a:rPr lang="en-US" dirty="0" err="1">
                <a:latin typeface="Times New Roman" panose="02020603050405020304" pitchFamily="18" charset="0"/>
                <a:cs typeface="Times New Roman" panose="02020603050405020304" pitchFamily="18" charset="0"/>
              </a:rPr>
              <a:t>Ferraz</a:t>
            </a:r>
            <a:r>
              <a:rPr lang="en-US" dirty="0">
                <a:latin typeface="Times New Roman" panose="02020603050405020304" pitchFamily="18" charset="0"/>
                <a:cs typeface="Times New Roman" panose="02020603050405020304" pitchFamily="18" charset="0"/>
              </a:rPr>
              <a:t>, published by IEEE at the 2016 International Conference on Computational Science and </a:t>
            </a:r>
            <a:r>
              <a:rPr lang="en-US" dirty="0" smtClean="0">
                <a:latin typeface="Times New Roman" panose="02020603050405020304" pitchFamily="18" charset="0"/>
                <a:cs typeface="Times New Roman" panose="02020603050405020304" pitchFamily="18" charset="0"/>
              </a:rPr>
              <a:t>Computational Intelligence </a:t>
            </a:r>
            <a:r>
              <a:rPr lang="en-US" dirty="0">
                <a:latin typeface="Times New Roman" panose="02020603050405020304" pitchFamily="18" charset="0"/>
                <a:cs typeface="Times New Roman" panose="02020603050405020304" pitchFamily="18" charset="0"/>
              </a:rPr>
              <a:t>(CSCI), Las Vegas, USA</a:t>
            </a:r>
            <a:r>
              <a:rPr lang="en-US" i="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0809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96052" y="188389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flipH="1">
            <a:off x="1217612" y="889958"/>
            <a:ext cx="9220200" cy="553998"/>
          </a:xfrm>
          <a:prstGeom prst="rect">
            <a:avLst/>
          </a:prstGeom>
          <a:noFill/>
        </p:spPr>
        <p:txBody>
          <a:bodyPr wrap="square" rtlCol="0">
            <a:spAutoFit/>
          </a:bodyPr>
          <a:lstStyle/>
          <a:p>
            <a:r>
              <a:rPr lang="en-US" sz="3000" b="1" dirty="0">
                <a:solidFill>
                  <a:schemeClr val="accent5"/>
                </a:solidFill>
                <a:latin typeface="Arial Black" panose="020B0A04020102020204" pitchFamily="34" charset="0"/>
                <a:cs typeface="Arial" panose="020B0604020202020204" pitchFamily="34" charset="0"/>
              </a:rPr>
              <a:t>DISADVANTAGES </a:t>
            </a:r>
            <a:r>
              <a:rPr lang="en-US" sz="3000" b="1" dirty="0" smtClean="0">
                <a:solidFill>
                  <a:schemeClr val="accent5"/>
                </a:solidFill>
                <a:latin typeface="Arial Black" panose="020B0A04020102020204" pitchFamily="34" charset="0"/>
                <a:cs typeface="Arial" panose="020B0604020202020204" pitchFamily="34" charset="0"/>
              </a:rPr>
              <a:t>OF </a:t>
            </a:r>
            <a:r>
              <a:rPr lang="en-IN" sz="2800" b="1" dirty="0">
                <a:solidFill>
                  <a:schemeClr val="accent5"/>
                </a:solidFill>
                <a:latin typeface="Arial Black" panose="020B0604020202020204" pitchFamily="34" charset="0"/>
                <a:cs typeface="Arial Black" panose="020B0604020202020204" pitchFamily="34" charset="0"/>
              </a:rPr>
              <a:t>EXISTING </a:t>
            </a:r>
            <a:r>
              <a:rPr lang="en-IN" sz="2800" b="1" dirty="0" smtClean="0">
                <a:solidFill>
                  <a:schemeClr val="accent5"/>
                </a:solidFill>
                <a:latin typeface="Arial Black" panose="020B0604020202020204" pitchFamily="34" charset="0"/>
                <a:cs typeface="Arial Black" panose="020B0604020202020204" pitchFamily="34" charset="0"/>
              </a:rPr>
              <a:t>SYSTEM</a:t>
            </a:r>
            <a:endParaRPr lang="en-US" sz="3200"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96053" y="2438400"/>
            <a:ext cx="9141759" cy="2806987"/>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Inconsistent </a:t>
            </a:r>
            <a:r>
              <a:rPr lang="en-US" sz="2000" dirty="0">
                <a:latin typeface="Times New Roman" panose="02020603050405020304" pitchFamily="18" charset="0"/>
                <a:cs typeface="Times New Roman" panose="02020603050405020304" pitchFamily="18" charset="0"/>
              </a:rPr>
              <a:t>data quality and availability.</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High false positives/negatives.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Algorithm bias.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High computational load.</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Interpretability and adaptability challenges.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Ethical and regulatory concerns.</a:t>
            </a:r>
          </a:p>
        </p:txBody>
      </p:sp>
      <p:cxnSp>
        <p:nvCxnSpPr>
          <p:cNvPr id="12" name="Straight Connector 11"/>
          <p:cNvCxnSpPr/>
          <p:nvPr/>
        </p:nvCxnSpPr>
        <p:spPr>
          <a:xfrm>
            <a:off x="1296053" y="228400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7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EE86098-6D92-0E7E-F80E-D78090B4D816}"/>
              </a:ext>
            </a:extLst>
          </p:cNvPr>
          <p:cNvSpPr txBox="1"/>
          <p:nvPr/>
        </p:nvSpPr>
        <p:spPr>
          <a:xfrm>
            <a:off x="1275414" y="1596115"/>
            <a:ext cx="4874560" cy="400110"/>
          </a:xfrm>
          <a:prstGeom prst="rect">
            <a:avLst/>
          </a:prstGeom>
          <a:noFill/>
        </p:spPr>
        <p:txBody>
          <a:bodyPr wrap="square">
            <a:spAutoFit/>
          </a:bodyPr>
          <a:lstStyle/>
          <a:p>
            <a:pPr algn="just"/>
            <a:r>
              <a:rPr lang="en-US" sz="2000" b="1" dirty="0" smtClean="0">
                <a:solidFill>
                  <a:schemeClr val="accent2"/>
                </a:solidFill>
              </a:rPr>
              <a:t>TAX EVASION DETECTION</a:t>
            </a:r>
            <a:endParaRPr lang="en-IN" sz="2000" b="1" dirty="0">
              <a:solidFill>
                <a:schemeClr val="accent2"/>
              </a:solidFill>
            </a:endParaRPr>
          </a:p>
        </p:txBody>
      </p:sp>
      <p:sp>
        <p:nvSpPr>
          <p:cNvPr id="8" name="TextBox 7">
            <a:extLst>
              <a:ext uri="{FF2B5EF4-FFF2-40B4-BE49-F238E27FC236}">
                <a16:creationId xmlns="" xmlns:a16="http://schemas.microsoft.com/office/drawing/2014/main" id="{8971C114-2300-16E0-8E98-3A0A6B9F110D}"/>
              </a:ext>
            </a:extLst>
          </p:cNvPr>
          <p:cNvSpPr txBox="1"/>
          <p:nvPr/>
        </p:nvSpPr>
        <p:spPr>
          <a:xfrm>
            <a:off x="1217612" y="914400"/>
            <a:ext cx="8676976" cy="584775"/>
          </a:xfrm>
          <a:prstGeom prst="rect">
            <a:avLst/>
          </a:prstGeom>
          <a:noFill/>
        </p:spPr>
        <p:txBody>
          <a:bodyPr wrap="square" rtlCol="0">
            <a:spAutoFit/>
          </a:bodyPr>
          <a:lstStyle/>
          <a:p>
            <a:r>
              <a:rPr lang="en-IN" sz="3200" b="1" dirty="0" smtClean="0">
                <a:solidFill>
                  <a:schemeClr val="accent5"/>
                </a:solidFill>
                <a:latin typeface="Arial Black" panose="020B0604020202020204" pitchFamily="34" charset="0"/>
                <a:cs typeface="Arial Black" panose="020B0604020202020204" pitchFamily="34" charset="0"/>
              </a:rPr>
              <a:t>PROJECT SCOPE</a:t>
            </a:r>
            <a:endParaRPr lang="en-US" sz="3200" dirty="0"/>
          </a:p>
        </p:txBody>
      </p:sp>
      <p:cxnSp>
        <p:nvCxnSpPr>
          <p:cNvPr id="9" name="Straight Connector 8"/>
          <p:cNvCxnSpPr/>
          <p:nvPr/>
        </p:nvCxnSpPr>
        <p:spPr>
          <a:xfrm flipV="1">
            <a:off x="1217612" y="1371600"/>
            <a:ext cx="9906000" cy="127575"/>
          </a:xfrm>
          <a:prstGeom prst="line">
            <a:avLst/>
          </a:prstGeom>
        </p:spPr>
        <p:style>
          <a:lnRef idx="3">
            <a:schemeClr val="dk1"/>
          </a:lnRef>
          <a:fillRef idx="0">
            <a:schemeClr val="dk1"/>
          </a:fillRef>
          <a:effectRef idx="2">
            <a:schemeClr val="dk1"/>
          </a:effectRef>
          <a:fontRef idx="minor">
            <a:schemeClr val="tx1"/>
          </a:fontRef>
        </p:style>
      </p:cxnSp>
      <p:sp>
        <p:nvSpPr>
          <p:cNvPr id="11" name="Rectangle 10"/>
          <p:cNvSpPr/>
          <p:nvPr/>
        </p:nvSpPr>
        <p:spPr>
          <a:xfrm>
            <a:off x="1275414" y="2209800"/>
            <a:ext cx="7160559" cy="1938992"/>
          </a:xfrm>
          <a:prstGeom prst="rect">
            <a:avLst/>
          </a:prstGeom>
        </p:spPr>
        <p:txBody>
          <a:bodyPr wrap="square">
            <a:spAutoFit/>
          </a:bodyPr>
          <a:lstStyle/>
          <a:p>
            <a:pPr marL="342900" indent="-342900">
              <a:lnSpc>
                <a:spcPct val="150000"/>
              </a:lnSpc>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Analyze </a:t>
            </a:r>
            <a:r>
              <a:rPr lang="en-US" sz="2000" dirty="0">
                <a:latin typeface="Times New Roman" panose="02020603050405020304" pitchFamily="18" charset="0"/>
                <a:cs typeface="Times New Roman" panose="02020603050405020304" pitchFamily="18" charset="0"/>
              </a:rPr>
              <a:t>financial data (returns, transactions, 3rd-party records).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 ML algorithms to detect anomalies.</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Provide insights to enhance auditing and decision-making.</a:t>
            </a:r>
          </a:p>
          <a:p>
            <a:pPr marL="342900" indent="-342900">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Support real-time monitoring and integration with tax systems.</a:t>
            </a:r>
          </a:p>
        </p:txBody>
      </p:sp>
      <p:cxnSp>
        <p:nvCxnSpPr>
          <p:cNvPr id="12" name="Straight Connector 11"/>
          <p:cNvCxnSpPr/>
          <p:nvPr/>
        </p:nvCxnSpPr>
        <p:spPr>
          <a:xfrm>
            <a:off x="1275414" y="1996225"/>
            <a:ext cx="3655359" cy="0"/>
          </a:xfrm>
          <a:prstGeom prst="line">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26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Geometric design templat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Geometric design slides.potx" id="{F67263A8-1AB1-4C27-90C5-8DFF5AB0A457}" vid="{97C8510C-5076-4DB0-83F7-452F3E0654AF}"/>
    </a:ext>
  </a:extLst>
</a:theme>
</file>

<file path=ppt/theme/theme2.xml><?xml version="1.0" encoding="utf-8"?>
<a:theme xmlns:a="http://schemas.openxmlformats.org/drawingml/2006/main" name="Face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184</TotalTime>
  <Words>1217</Words>
  <Application>Microsoft Office PowerPoint</Application>
  <PresentationFormat>Custom</PresentationFormat>
  <Paragraphs>171</Paragraphs>
  <Slides>29</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29</vt:i4>
      </vt:variant>
    </vt:vector>
  </HeadingPairs>
  <TitlesOfParts>
    <vt:vector size="42" baseType="lpstr">
      <vt:lpstr>Arial</vt:lpstr>
      <vt:lpstr>Arial Black</vt:lpstr>
      <vt:lpstr>Century Gothic</vt:lpstr>
      <vt:lpstr>Garamond</vt:lpstr>
      <vt:lpstr>Palatino Linotype</vt:lpstr>
      <vt:lpstr>Times New Roman</vt:lpstr>
      <vt:lpstr>Trebuchet MS</vt:lpstr>
      <vt:lpstr>Wingdings</vt:lpstr>
      <vt:lpstr>Wingdings 3</vt:lpstr>
      <vt:lpstr>Geometric design template</vt:lpstr>
      <vt:lpstr>Facet</vt:lpstr>
      <vt:lpstr>Ion Boardroom</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CHELLAPANDI</dc:creator>
  <cp:lastModifiedBy>CHELLAPANDI</cp:lastModifiedBy>
  <cp:revision>23</cp:revision>
  <dcterms:created xsi:type="dcterms:W3CDTF">2025-04-09T13:50:05Z</dcterms:created>
  <dcterms:modified xsi:type="dcterms:W3CDTF">2025-05-15T03:58:08Z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